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7" r:id="rId1"/>
  </p:sldMasterIdLst>
  <p:notesMasterIdLst>
    <p:notesMasterId r:id="rId22"/>
  </p:notesMasterIdLst>
  <p:sldIdLst>
    <p:sldId id="256" r:id="rId2"/>
    <p:sldId id="258" r:id="rId3"/>
    <p:sldId id="259" r:id="rId4"/>
    <p:sldId id="292" r:id="rId5"/>
    <p:sldId id="273" r:id="rId6"/>
    <p:sldId id="274" r:id="rId7"/>
    <p:sldId id="268" r:id="rId8"/>
    <p:sldId id="275" r:id="rId9"/>
    <p:sldId id="290" r:id="rId10"/>
    <p:sldId id="260" r:id="rId11"/>
    <p:sldId id="276" r:id="rId12"/>
    <p:sldId id="284" r:id="rId13"/>
    <p:sldId id="289" r:id="rId14"/>
    <p:sldId id="270" r:id="rId15"/>
    <p:sldId id="285" r:id="rId16"/>
    <p:sldId id="283" r:id="rId17"/>
    <p:sldId id="291" r:id="rId18"/>
    <p:sldId id="279" r:id="rId19"/>
    <p:sldId id="28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C4B"/>
    <a:srgbClr val="CC0000"/>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2"/>
    <p:restoredTop sz="78341" autoAdjust="0"/>
  </p:normalViewPr>
  <p:slideViewPr>
    <p:cSldViewPr snapToGrid="0" snapToObjects="1">
      <p:cViewPr varScale="1">
        <p:scale>
          <a:sx n="91" d="100"/>
          <a:sy n="91" d="100"/>
        </p:scale>
        <p:origin x="1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009C2-65A9-644E-93AF-837F9950250D}" type="datetimeFigureOut">
              <a:rPr lang="en-US" smtClean="0"/>
              <a:t>6/21/18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D40AA-FC2C-744A-A7FE-52C8E9B9102B}" type="slidenum">
              <a:rPr lang="en-US" smtClean="0"/>
              <a:t>‹#›</a:t>
            </a:fld>
            <a:endParaRPr lang="en-US"/>
          </a:p>
        </p:txBody>
      </p:sp>
    </p:spTree>
    <p:extLst>
      <p:ext uri="{BB962C8B-B14F-4D97-AF65-F5344CB8AC3E}">
        <p14:creationId xmlns:p14="http://schemas.microsoft.com/office/powerpoint/2010/main" val="2966897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2</a:t>
            </a:fld>
            <a:endParaRPr lang="en-US"/>
          </a:p>
        </p:txBody>
      </p:sp>
    </p:spTree>
    <p:extLst>
      <p:ext uri="{BB962C8B-B14F-4D97-AF65-F5344CB8AC3E}">
        <p14:creationId xmlns:p14="http://schemas.microsoft.com/office/powerpoint/2010/main" val="352407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12</a:t>
            </a:fld>
            <a:endParaRPr lang="en-US"/>
          </a:p>
        </p:txBody>
      </p:sp>
    </p:spTree>
    <p:extLst>
      <p:ext uri="{BB962C8B-B14F-4D97-AF65-F5344CB8AC3E}">
        <p14:creationId xmlns:p14="http://schemas.microsoft.com/office/powerpoint/2010/main" val="2016803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13</a:t>
            </a:fld>
            <a:endParaRPr lang="en-US"/>
          </a:p>
        </p:txBody>
      </p:sp>
    </p:spTree>
    <p:extLst>
      <p:ext uri="{BB962C8B-B14F-4D97-AF65-F5344CB8AC3E}">
        <p14:creationId xmlns:p14="http://schemas.microsoft.com/office/powerpoint/2010/main" val="417619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14</a:t>
            </a:fld>
            <a:endParaRPr lang="en-US"/>
          </a:p>
        </p:txBody>
      </p:sp>
    </p:spTree>
    <p:extLst>
      <p:ext uri="{BB962C8B-B14F-4D97-AF65-F5344CB8AC3E}">
        <p14:creationId xmlns:p14="http://schemas.microsoft.com/office/powerpoint/2010/main" val="401401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15</a:t>
            </a:fld>
            <a:endParaRPr lang="en-US"/>
          </a:p>
        </p:txBody>
      </p:sp>
    </p:spTree>
    <p:extLst>
      <p:ext uri="{BB962C8B-B14F-4D97-AF65-F5344CB8AC3E}">
        <p14:creationId xmlns:p14="http://schemas.microsoft.com/office/powerpoint/2010/main" val="1125704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16</a:t>
            </a:fld>
            <a:endParaRPr lang="en-US"/>
          </a:p>
        </p:txBody>
      </p:sp>
    </p:spTree>
    <p:extLst>
      <p:ext uri="{BB962C8B-B14F-4D97-AF65-F5344CB8AC3E}">
        <p14:creationId xmlns:p14="http://schemas.microsoft.com/office/powerpoint/2010/main" val="3279695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17</a:t>
            </a:fld>
            <a:endParaRPr lang="en-US"/>
          </a:p>
        </p:txBody>
      </p:sp>
    </p:spTree>
    <p:extLst>
      <p:ext uri="{BB962C8B-B14F-4D97-AF65-F5344CB8AC3E}">
        <p14:creationId xmlns:p14="http://schemas.microsoft.com/office/powerpoint/2010/main" val="3564483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18</a:t>
            </a:fld>
            <a:endParaRPr lang="en-US"/>
          </a:p>
        </p:txBody>
      </p:sp>
    </p:spTree>
    <p:extLst>
      <p:ext uri="{BB962C8B-B14F-4D97-AF65-F5344CB8AC3E}">
        <p14:creationId xmlns:p14="http://schemas.microsoft.com/office/powerpoint/2010/main" val="995953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3</a:t>
            </a:fld>
            <a:endParaRPr lang="en-US"/>
          </a:p>
        </p:txBody>
      </p:sp>
    </p:spTree>
    <p:extLst>
      <p:ext uri="{BB962C8B-B14F-4D97-AF65-F5344CB8AC3E}">
        <p14:creationId xmlns:p14="http://schemas.microsoft.com/office/powerpoint/2010/main" val="211314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4</a:t>
            </a:fld>
            <a:endParaRPr lang="en-US"/>
          </a:p>
        </p:txBody>
      </p:sp>
    </p:spTree>
    <p:extLst>
      <p:ext uri="{BB962C8B-B14F-4D97-AF65-F5344CB8AC3E}">
        <p14:creationId xmlns:p14="http://schemas.microsoft.com/office/powerpoint/2010/main" val="193561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5</a:t>
            </a:fld>
            <a:endParaRPr lang="en-US"/>
          </a:p>
        </p:txBody>
      </p:sp>
    </p:spTree>
    <p:extLst>
      <p:ext uri="{BB962C8B-B14F-4D97-AF65-F5344CB8AC3E}">
        <p14:creationId xmlns:p14="http://schemas.microsoft.com/office/powerpoint/2010/main" val="99422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6</a:t>
            </a:fld>
            <a:endParaRPr lang="en-US"/>
          </a:p>
        </p:txBody>
      </p:sp>
    </p:spTree>
    <p:extLst>
      <p:ext uri="{BB962C8B-B14F-4D97-AF65-F5344CB8AC3E}">
        <p14:creationId xmlns:p14="http://schemas.microsoft.com/office/powerpoint/2010/main" val="331167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7</a:t>
            </a:fld>
            <a:endParaRPr lang="en-US"/>
          </a:p>
        </p:txBody>
      </p:sp>
    </p:spTree>
    <p:extLst>
      <p:ext uri="{BB962C8B-B14F-4D97-AF65-F5344CB8AC3E}">
        <p14:creationId xmlns:p14="http://schemas.microsoft.com/office/powerpoint/2010/main" val="832317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8</a:t>
            </a:fld>
            <a:endParaRPr lang="en-US"/>
          </a:p>
        </p:txBody>
      </p:sp>
    </p:spTree>
    <p:extLst>
      <p:ext uri="{BB962C8B-B14F-4D97-AF65-F5344CB8AC3E}">
        <p14:creationId xmlns:p14="http://schemas.microsoft.com/office/powerpoint/2010/main" val="60338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9</a:t>
            </a:fld>
            <a:endParaRPr lang="en-US"/>
          </a:p>
        </p:txBody>
      </p:sp>
    </p:spTree>
    <p:extLst>
      <p:ext uri="{BB962C8B-B14F-4D97-AF65-F5344CB8AC3E}">
        <p14:creationId xmlns:p14="http://schemas.microsoft.com/office/powerpoint/2010/main" val="310064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52D40AA-FC2C-744A-A7FE-52C8E9B9102B}" type="slidenum">
              <a:rPr lang="en-US" smtClean="0"/>
              <a:t>10</a:t>
            </a:fld>
            <a:endParaRPr lang="en-US"/>
          </a:p>
        </p:txBody>
      </p:sp>
    </p:spTree>
    <p:extLst>
      <p:ext uri="{BB962C8B-B14F-4D97-AF65-F5344CB8AC3E}">
        <p14:creationId xmlns:p14="http://schemas.microsoft.com/office/powerpoint/2010/main" val="1021595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1666-C5D5-4348-9D6D-77DB2833D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DEFA18-C85B-154E-A0EF-22A99C0B42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2DC80-8EF2-F14D-82FA-17EFF2D140D6}"/>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FE1F0977-FFEC-2441-A305-51CB764A5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BFE12-5386-234D-9565-398E38E9CB35}"/>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94092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EAA3-5908-6048-B5ED-0D05F09D78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F648F0-547E-E045-88C2-8E744BDE9F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D8B736-7EAE-D643-8E42-63C1AB45A9D1}"/>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3D3E36CD-E5EE-5F46-A553-C4DD80258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F56ED-3BD2-5F4E-8BD4-FE2EAA63774A}"/>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1492092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949D5-0EC1-2048-8E39-AC2618AC7D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194C1A-E8F4-A64D-B406-28247F46A6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EE135-F236-A147-9ED9-1F7EAC885B2C}"/>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67DD47EC-D439-9E4D-8C8B-946B8F46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E4D11-896D-254D-81A7-0A1BD1E0FDD6}"/>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62844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0354-0795-3243-B15A-E6334B594A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A7EFEB-06C7-0243-950E-E624DCB2DF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0CA8B-B6B1-9447-9D5F-4D3211AAF514}"/>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A57CF65D-B1B9-9944-89C1-DF6F9E7A9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16A3C-CDA5-014C-BA8C-C5C6E6F2F91E}"/>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207558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EC82-9A49-1A4A-B178-41B2A2C66C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C2668A-6F0B-AA48-ABAD-64320DBB5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300656-FDFB-3941-918C-0FEC5CB0646B}"/>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16AC1299-D977-6E42-B0BD-1E292A130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92367-11EC-B248-A58B-FC18198B2531}"/>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858482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2EDB-03C5-374D-8ABE-761180068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4C184-4D0C-EC41-932C-836263DD59D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9293D1-5497-CA41-A245-B4E5EF2ED7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49226D-6723-434A-99A6-8CB603998F2F}"/>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6" name="Footer Placeholder 5">
            <a:extLst>
              <a:ext uri="{FF2B5EF4-FFF2-40B4-BE49-F238E27FC236}">
                <a16:creationId xmlns:a16="http://schemas.microsoft.com/office/drawing/2014/main" id="{9DAECC43-5BC6-934A-A7AB-ADE271EC1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F8A7C0-C1C0-A64E-AC39-1BF27E59216E}"/>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1693157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F90B-EEF8-7D4D-B859-AAFEA16C76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EE59F6-9B6C-BC45-AA9D-5832E5E99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647550-5EB1-0043-85B1-DBD897CB89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816041-EBF7-5644-B60B-36292DDD6F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3F0A12-B98C-1141-A31E-5FC08F78DA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CD64DD-774B-374E-86E1-F68175CD0054}"/>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8" name="Footer Placeholder 7">
            <a:extLst>
              <a:ext uri="{FF2B5EF4-FFF2-40B4-BE49-F238E27FC236}">
                <a16:creationId xmlns:a16="http://schemas.microsoft.com/office/drawing/2014/main" id="{B65F76A3-0BE4-0345-AC5A-D19DB9728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E308B4-C9AA-EB47-B2A2-442A398D44BF}"/>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366493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875AA-7828-B744-B980-1474E51969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D4939-DD3D-DC40-BB57-355635BF9BB3}"/>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4" name="Footer Placeholder 3">
            <a:extLst>
              <a:ext uri="{FF2B5EF4-FFF2-40B4-BE49-F238E27FC236}">
                <a16:creationId xmlns:a16="http://schemas.microsoft.com/office/drawing/2014/main" id="{C69FB1A1-0CCA-7F4E-B390-3868988576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10D67-2279-3E45-80A3-F386BFB9E1E1}"/>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313747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EA5885-3E77-4B41-932E-3900F8AC9DA6}"/>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3" name="Footer Placeholder 2">
            <a:extLst>
              <a:ext uri="{FF2B5EF4-FFF2-40B4-BE49-F238E27FC236}">
                <a16:creationId xmlns:a16="http://schemas.microsoft.com/office/drawing/2014/main" id="{39D7109A-C27E-C345-B86B-52427A3F1A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C91C89-6D85-BE4F-88AD-453F0E8AC8C4}"/>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42794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F798-C85B-7E43-BEE4-6AC1A05053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12670F-0512-8147-AC88-748A9A893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6E5DAF-A634-BB4D-A727-C4FBF1C01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69722A-C91C-2C4F-836B-632FDC53BDF4}"/>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6" name="Footer Placeholder 5">
            <a:extLst>
              <a:ext uri="{FF2B5EF4-FFF2-40B4-BE49-F238E27FC236}">
                <a16:creationId xmlns:a16="http://schemas.microsoft.com/office/drawing/2014/main" id="{93691422-F66D-9F4A-BE67-8267C36E70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D8E79-E828-3D4A-951E-E5BD55CA44C0}"/>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49171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CD29-7804-FF41-951E-B2A1339A6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9452A4-C771-3045-B7D2-3FCF21670D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889A3F-AEE2-4043-81A6-B2314505E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FA2F79-AFB1-7F4E-ADD6-6CB9668860BD}"/>
              </a:ext>
            </a:extLst>
          </p:cNvPr>
          <p:cNvSpPr>
            <a:spLocks noGrp="1"/>
          </p:cNvSpPr>
          <p:nvPr>
            <p:ph type="dt" sz="half" idx="10"/>
          </p:nvPr>
        </p:nvSpPr>
        <p:spPr/>
        <p:txBody>
          <a:bodyPr/>
          <a:lstStyle/>
          <a:p>
            <a:fld id="{75F16F57-F6D5-7942-A85B-6EDAABCD404D}" type="datetimeFigureOut">
              <a:rPr lang="en-US" smtClean="0"/>
              <a:t>6/21/18</a:t>
            </a:fld>
            <a:endParaRPr lang="en-US"/>
          </a:p>
        </p:txBody>
      </p:sp>
      <p:sp>
        <p:nvSpPr>
          <p:cNvPr id="6" name="Footer Placeholder 5">
            <a:extLst>
              <a:ext uri="{FF2B5EF4-FFF2-40B4-BE49-F238E27FC236}">
                <a16:creationId xmlns:a16="http://schemas.microsoft.com/office/drawing/2014/main" id="{D189E75C-8A51-AD48-A529-5A528641BF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D4D598-6390-A34E-9C91-F711F1CFBCAF}"/>
              </a:ext>
            </a:extLst>
          </p:cNvPr>
          <p:cNvSpPr>
            <a:spLocks noGrp="1"/>
          </p:cNvSpPr>
          <p:nvPr>
            <p:ph type="sldNum" sz="quarter" idx="12"/>
          </p:nvPr>
        </p:nvSpPr>
        <p:spPr/>
        <p:txBody>
          <a:bodyPr/>
          <a:lstStyle/>
          <a:p>
            <a:fld id="{6E275045-3AE7-1347-8CE2-67AFCB04F369}" type="slidenum">
              <a:rPr lang="en-US" smtClean="0"/>
              <a:t>‹#›</a:t>
            </a:fld>
            <a:endParaRPr lang="en-US"/>
          </a:p>
        </p:txBody>
      </p:sp>
    </p:spTree>
    <p:extLst>
      <p:ext uri="{BB962C8B-B14F-4D97-AF65-F5344CB8AC3E}">
        <p14:creationId xmlns:p14="http://schemas.microsoft.com/office/powerpoint/2010/main" val="2567607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2E6E7-1513-074B-A5CD-0D2F5CCBD5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A76EF2-D19C-D249-810D-2B24E904A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67FD8-E38F-134D-94D6-1658207F4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16F57-F6D5-7942-A85B-6EDAABCD404D}" type="datetimeFigureOut">
              <a:rPr lang="en-US" smtClean="0"/>
              <a:t>6/21/18</a:t>
            </a:fld>
            <a:endParaRPr lang="en-US"/>
          </a:p>
        </p:txBody>
      </p:sp>
      <p:sp>
        <p:nvSpPr>
          <p:cNvPr id="5" name="Footer Placeholder 4">
            <a:extLst>
              <a:ext uri="{FF2B5EF4-FFF2-40B4-BE49-F238E27FC236}">
                <a16:creationId xmlns:a16="http://schemas.microsoft.com/office/drawing/2014/main" id="{11C57CD9-3601-B242-96EF-12F5F3A48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8F65C4-A213-C744-ABEB-046010F208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75045-3AE7-1347-8CE2-67AFCB04F369}" type="slidenum">
              <a:rPr lang="en-US" smtClean="0"/>
              <a:t>‹#›</a:t>
            </a:fld>
            <a:endParaRPr lang="en-US"/>
          </a:p>
        </p:txBody>
      </p:sp>
    </p:spTree>
    <p:extLst>
      <p:ext uri="{BB962C8B-B14F-4D97-AF65-F5344CB8AC3E}">
        <p14:creationId xmlns:p14="http://schemas.microsoft.com/office/powerpoint/2010/main" val="2977116907"/>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emf"/><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6.emf"/><Relationship Id="rId4" Type="http://schemas.openxmlformats.org/officeDocument/2006/relationships/image" Target="../media/image2.tiff"/><Relationship Id="rId9" Type="http://schemas.openxmlformats.org/officeDocument/2006/relationships/image" Target="../media/image7.png"/><Relationship Id="rId1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0DB3-00F0-CA48-A6D0-0B384DE3C03B}"/>
              </a:ext>
            </a:extLst>
          </p:cNvPr>
          <p:cNvSpPr>
            <a:spLocks noGrp="1"/>
          </p:cNvSpPr>
          <p:nvPr>
            <p:ph type="ctrTitle"/>
          </p:nvPr>
        </p:nvSpPr>
        <p:spPr>
          <a:xfrm>
            <a:off x="0" y="-1"/>
            <a:ext cx="12192000" cy="6858001"/>
          </a:xfrm>
          <a:solidFill>
            <a:schemeClr val="tx2">
              <a:lumMod val="75000"/>
            </a:schemeClr>
          </a:solidFill>
        </p:spPr>
        <p:txBody>
          <a:bodyPr>
            <a:normAutofit/>
          </a:bodyPr>
          <a:lstStyle/>
          <a:p>
            <a:endParaRPr lang="en-US" sz="5400" dirty="0">
              <a:solidFill>
                <a:schemeClr val="bg1"/>
              </a:solidFill>
            </a:endParaRPr>
          </a:p>
        </p:txBody>
      </p:sp>
      <p:sp>
        <p:nvSpPr>
          <p:cNvPr id="5" name="Rectangle 4">
            <a:extLst>
              <a:ext uri="{FF2B5EF4-FFF2-40B4-BE49-F238E27FC236}">
                <a16:creationId xmlns:a16="http://schemas.microsoft.com/office/drawing/2014/main" id="{1F80AB4A-951A-0446-8544-1D52D550DCE5}"/>
              </a:ext>
            </a:extLst>
          </p:cNvPr>
          <p:cNvSpPr/>
          <p:nvPr/>
        </p:nvSpPr>
        <p:spPr>
          <a:xfrm>
            <a:off x="0" y="2136339"/>
            <a:ext cx="12192000" cy="2123658"/>
          </a:xfrm>
          <a:prstGeom prst="rect">
            <a:avLst/>
          </a:prstGeom>
          <a:solidFill>
            <a:schemeClr val="tx2">
              <a:lumMod val="75000"/>
            </a:schemeClr>
          </a:solidFill>
        </p:spPr>
        <p:txBody>
          <a:bodyPr wrap="square" lIns="91440" tIns="45720" rIns="91440" bIns="45720">
            <a:spAutoFit/>
          </a:bodyPr>
          <a:lstStyle/>
          <a:p>
            <a:pPr algn="ctr"/>
            <a:r>
              <a:rPr lang="en-US" sz="4800" dirty="0">
                <a:ln w="0"/>
                <a:solidFill>
                  <a:schemeClr val="bg1"/>
                </a:solidFill>
                <a:effectLst>
                  <a:outerShdw blurRad="38100" dist="19050" dir="2700000" algn="tl" rotWithShape="0">
                    <a:schemeClr val="dk1">
                      <a:alpha val="40000"/>
                    </a:schemeClr>
                  </a:outerShdw>
                </a:effectLst>
              </a:rPr>
              <a:t>MBC 638 Project: </a:t>
            </a:r>
          </a:p>
          <a:p>
            <a:pPr algn="ctr"/>
            <a:r>
              <a:rPr lang="en-US" sz="4800" dirty="0">
                <a:ln w="0"/>
                <a:solidFill>
                  <a:schemeClr val="bg1"/>
                </a:solidFill>
                <a:effectLst>
                  <a:outerShdw blurRad="38100" dist="19050" dir="2700000" algn="tl" rotWithShape="0">
                    <a:schemeClr val="dk1">
                      <a:alpha val="40000"/>
                    </a:schemeClr>
                  </a:outerShdw>
                </a:effectLst>
              </a:rPr>
              <a:t>Reduce Daily Spending by 20%</a:t>
            </a:r>
          </a:p>
          <a:p>
            <a:pPr algn="ctr"/>
            <a:r>
              <a:rPr lang="en-US" sz="3200" dirty="0">
                <a:ln w="0"/>
                <a:solidFill>
                  <a:schemeClr val="bg1"/>
                </a:solidFill>
                <a:effectLst>
                  <a:outerShdw blurRad="38100" dist="19050" dir="2700000" algn="tl" rotWithShape="0">
                    <a:schemeClr val="dk1">
                      <a:alpha val="40000"/>
                    </a:schemeClr>
                  </a:outerShdw>
                </a:effectLst>
              </a:rPr>
              <a:t>By Cindy Khuu</a:t>
            </a:r>
          </a:p>
        </p:txBody>
      </p:sp>
    </p:spTree>
    <p:extLst>
      <p:ext uri="{BB962C8B-B14F-4D97-AF65-F5344CB8AC3E}">
        <p14:creationId xmlns:p14="http://schemas.microsoft.com/office/powerpoint/2010/main" val="73891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6A058DC-CB25-B94D-846A-0B176FDAB985}"/>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Descriptive Statistics</a:t>
            </a:r>
          </a:p>
        </p:txBody>
      </p:sp>
      <p:sp>
        <p:nvSpPr>
          <p:cNvPr id="8" name="Content Placeholder 2">
            <a:extLst>
              <a:ext uri="{FF2B5EF4-FFF2-40B4-BE49-F238E27FC236}">
                <a16:creationId xmlns:a16="http://schemas.microsoft.com/office/drawing/2014/main" id="{1C9D3AA0-5028-0F43-BE8F-7909CE018677}"/>
              </a:ext>
            </a:extLst>
          </p:cNvPr>
          <p:cNvSpPr txBox="1">
            <a:spLocks/>
          </p:cNvSpPr>
          <p:nvPr/>
        </p:nvSpPr>
        <p:spPr>
          <a:xfrm>
            <a:off x="266700" y="1480691"/>
            <a:ext cx="4360361" cy="1032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Descriptive statistics was utilized to measure the change in the central tendency and dispersion of the data before and after the process improvement. </a:t>
            </a:r>
          </a:p>
        </p:txBody>
      </p:sp>
      <p:sp>
        <p:nvSpPr>
          <p:cNvPr id="9" name="Title 1">
            <a:extLst>
              <a:ext uri="{FF2B5EF4-FFF2-40B4-BE49-F238E27FC236}">
                <a16:creationId xmlns:a16="http://schemas.microsoft.com/office/drawing/2014/main" id="{D3520908-C133-9641-B12D-FFE970040571}"/>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10" name="Title 1">
            <a:extLst>
              <a:ext uri="{FF2B5EF4-FFF2-40B4-BE49-F238E27FC236}">
                <a16:creationId xmlns:a16="http://schemas.microsoft.com/office/drawing/2014/main" id="{50E20A61-DAF1-6B47-97D3-C8AB08C19023}"/>
              </a:ext>
            </a:extLst>
          </p:cNvPr>
          <p:cNvSpPr txBox="1">
            <a:spLocks/>
          </p:cNvSpPr>
          <p:nvPr/>
        </p:nvSpPr>
        <p:spPr>
          <a:xfrm>
            <a:off x="266700" y="2605113"/>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pic>
        <p:nvPicPr>
          <p:cNvPr id="2" name="Picture 1"/>
          <p:cNvPicPr>
            <a:picLocks noChangeAspect="1"/>
          </p:cNvPicPr>
          <p:nvPr/>
        </p:nvPicPr>
        <p:blipFill rotWithShape="1">
          <a:blip r:embed="rId3"/>
          <a:srcRect t="7608"/>
          <a:stretch/>
        </p:blipFill>
        <p:spPr>
          <a:xfrm>
            <a:off x="5443405" y="2380270"/>
            <a:ext cx="6492189" cy="3289273"/>
          </a:xfrm>
          <a:prstGeom prst="rect">
            <a:avLst/>
          </a:prstGeom>
        </p:spPr>
      </p:pic>
      <p:sp>
        <p:nvSpPr>
          <p:cNvPr id="11" name="Content Placeholder 2">
            <a:extLst>
              <a:ext uri="{FF2B5EF4-FFF2-40B4-BE49-F238E27FC236}">
                <a16:creationId xmlns:a16="http://schemas.microsoft.com/office/drawing/2014/main" id="{1C9D3AA0-5028-0F43-BE8F-7909CE018677}"/>
              </a:ext>
            </a:extLst>
          </p:cNvPr>
          <p:cNvSpPr txBox="1">
            <a:spLocks/>
          </p:cNvSpPr>
          <p:nvPr/>
        </p:nvSpPr>
        <p:spPr>
          <a:xfrm>
            <a:off x="252666" y="3350370"/>
            <a:ext cx="4388427" cy="3376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Comparing the before and after process improvement, the mean and median </a:t>
            </a:r>
            <a:r>
              <a:rPr lang="en-US" sz="1600" b="1" dirty="0"/>
              <a:t>decreased by (-42%) and (-38%)</a:t>
            </a:r>
            <a:r>
              <a:rPr lang="en-US" sz="1600" dirty="0"/>
              <a:t> in the new process. </a:t>
            </a:r>
          </a:p>
          <a:p>
            <a:pPr marL="0" indent="0">
              <a:buFont typeface="Arial" panose="020B0604020202020204" pitchFamily="34" charset="0"/>
              <a:buNone/>
            </a:pPr>
            <a:r>
              <a:rPr lang="en-US" sz="1600" dirty="0"/>
              <a:t>A mode did not exist before the process change, but changed to 0 in the new process showing how I was able to reduce daily spending to 0 more frequently than before the process improvement. </a:t>
            </a:r>
          </a:p>
          <a:p>
            <a:pPr marL="0" indent="0">
              <a:buFont typeface="Arial" panose="020B0604020202020204" pitchFamily="34" charset="0"/>
              <a:buNone/>
            </a:pPr>
            <a:r>
              <a:rPr lang="en-US" sz="1600" dirty="0"/>
              <a:t>The standard deviation shows </a:t>
            </a:r>
            <a:r>
              <a:rPr lang="en-US" sz="1600" b="1" dirty="0"/>
              <a:t>less dispersion</a:t>
            </a:r>
            <a:r>
              <a:rPr lang="en-US" sz="1600" dirty="0"/>
              <a:t> in the new process, indicating less deviation of daily spending from the mean compared to the before process improvement. </a:t>
            </a:r>
          </a:p>
        </p:txBody>
      </p:sp>
      <p:sp>
        <p:nvSpPr>
          <p:cNvPr id="12" name="Rounded Rectangle 11">
            <a:extLst>
              <a:ext uri="{FF2B5EF4-FFF2-40B4-BE49-F238E27FC236}">
                <a16:creationId xmlns:a16="http://schemas.microsoft.com/office/drawing/2014/main" id="{D9D97C43-302F-5642-B892-5F11A21A1B08}"/>
              </a:ext>
            </a:extLst>
          </p:cNvPr>
          <p:cNvSpPr/>
          <p:nvPr/>
        </p:nvSpPr>
        <p:spPr>
          <a:xfrm>
            <a:off x="5524500" y="1511893"/>
            <a:ext cx="2960126" cy="5782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Before the Improvement</a:t>
            </a:r>
          </a:p>
        </p:txBody>
      </p:sp>
      <p:sp>
        <p:nvSpPr>
          <p:cNvPr id="13" name="Rounded Rectangle 12">
            <a:extLst>
              <a:ext uri="{FF2B5EF4-FFF2-40B4-BE49-F238E27FC236}">
                <a16:creationId xmlns:a16="http://schemas.microsoft.com/office/drawing/2014/main" id="{470E61A2-5C4F-4845-BA19-8913E674E763}"/>
              </a:ext>
            </a:extLst>
          </p:cNvPr>
          <p:cNvSpPr/>
          <p:nvPr/>
        </p:nvSpPr>
        <p:spPr>
          <a:xfrm>
            <a:off x="8860050" y="1481717"/>
            <a:ext cx="2960126" cy="5782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After the Improvement</a:t>
            </a:r>
          </a:p>
        </p:txBody>
      </p:sp>
    </p:spTree>
    <p:extLst>
      <p:ext uri="{BB962C8B-B14F-4D97-AF65-F5344CB8AC3E}">
        <p14:creationId xmlns:p14="http://schemas.microsoft.com/office/powerpoint/2010/main" val="357979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A058DC-CB25-B94D-846A-0B176FDAB985}"/>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SQL (Sigma Quality Level)</a:t>
            </a:r>
          </a:p>
        </p:txBody>
      </p:sp>
      <p:sp>
        <p:nvSpPr>
          <p:cNvPr id="6" name="Content Placeholder 2">
            <a:extLst>
              <a:ext uri="{FF2B5EF4-FFF2-40B4-BE49-F238E27FC236}">
                <a16:creationId xmlns:a16="http://schemas.microsoft.com/office/drawing/2014/main" id="{FF310123-FA4E-1641-9921-1101D76D7ADD}"/>
              </a:ext>
            </a:extLst>
          </p:cNvPr>
          <p:cNvSpPr txBox="1">
            <a:spLocks/>
          </p:cNvSpPr>
          <p:nvPr/>
        </p:nvSpPr>
        <p:spPr>
          <a:xfrm>
            <a:off x="266700" y="1428792"/>
            <a:ext cx="5531514" cy="1004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SQL was applied to the process before the improvement in order to create a baseline to measure against the process after the improvement to determine success. </a:t>
            </a:r>
          </a:p>
        </p:txBody>
      </p:sp>
      <p:sp>
        <p:nvSpPr>
          <p:cNvPr id="7" name="Title 1">
            <a:extLst>
              <a:ext uri="{FF2B5EF4-FFF2-40B4-BE49-F238E27FC236}">
                <a16:creationId xmlns:a16="http://schemas.microsoft.com/office/drawing/2014/main" id="{60E16D24-54F1-0249-BBDA-6CB76A1DB7BD}"/>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8" name="Title 1">
            <a:extLst>
              <a:ext uri="{FF2B5EF4-FFF2-40B4-BE49-F238E27FC236}">
                <a16:creationId xmlns:a16="http://schemas.microsoft.com/office/drawing/2014/main" id="{93601967-A998-BF4F-A07D-AD0204F4AF49}"/>
              </a:ext>
            </a:extLst>
          </p:cNvPr>
          <p:cNvSpPr txBox="1">
            <a:spLocks/>
          </p:cNvSpPr>
          <p:nvPr/>
        </p:nvSpPr>
        <p:spPr>
          <a:xfrm>
            <a:off x="284046" y="2378463"/>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DEFINITION</a:t>
            </a:r>
          </a:p>
        </p:txBody>
      </p:sp>
      <p:sp>
        <p:nvSpPr>
          <p:cNvPr id="9" name="Rounded Rectangle 8">
            <a:extLst>
              <a:ext uri="{FF2B5EF4-FFF2-40B4-BE49-F238E27FC236}">
                <a16:creationId xmlns:a16="http://schemas.microsoft.com/office/drawing/2014/main" id="{28EA34AF-5897-244E-973B-D44BE7BAEC67}"/>
              </a:ext>
            </a:extLst>
          </p:cNvPr>
          <p:cNvSpPr/>
          <p:nvPr/>
        </p:nvSpPr>
        <p:spPr>
          <a:xfrm>
            <a:off x="6899514" y="931976"/>
            <a:ext cx="4704776"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Before the Improvement</a:t>
            </a:r>
          </a:p>
        </p:txBody>
      </p:sp>
      <p:sp>
        <p:nvSpPr>
          <p:cNvPr id="10" name="Rounded Rectangle 9">
            <a:extLst>
              <a:ext uri="{FF2B5EF4-FFF2-40B4-BE49-F238E27FC236}">
                <a16:creationId xmlns:a16="http://schemas.microsoft.com/office/drawing/2014/main" id="{28EA34AF-5897-244E-973B-D44BE7BAEC67}"/>
              </a:ext>
            </a:extLst>
          </p:cNvPr>
          <p:cNvSpPr/>
          <p:nvPr/>
        </p:nvSpPr>
        <p:spPr>
          <a:xfrm>
            <a:off x="6919415" y="3922409"/>
            <a:ext cx="4608096"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After the Improvement</a:t>
            </a:r>
          </a:p>
        </p:txBody>
      </p:sp>
      <p:sp>
        <p:nvSpPr>
          <p:cNvPr id="13" name="Content Placeholder 2">
            <a:extLst>
              <a:ext uri="{FF2B5EF4-FFF2-40B4-BE49-F238E27FC236}">
                <a16:creationId xmlns:a16="http://schemas.microsoft.com/office/drawing/2014/main" id="{BB65765E-6985-D144-9421-EDFF8019E267}"/>
              </a:ext>
            </a:extLst>
          </p:cNvPr>
          <p:cNvSpPr txBox="1">
            <a:spLocks/>
          </p:cNvSpPr>
          <p:nvPr/>
        </p:nvSpPr>
        <p:spPr>
          <a:xfrm>
            <a:off x="6916689" y="1692708"/>
            <a:ext cx="4817660" cy="1840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t>Defect opportunities per unit     1</a:t>
            </a:r>
          </a:p>
          <a:p>
            <a:pPr marL="0" indent="0">
              <a:lnSpc>
                <a:spcPct val="100000"/>
              </a:lnSpc>
              <a:spcBef>
                <a:spcPts val="0"/>
              </a:spcBef>
              <a:buNone/>
            </a:pPr>
            <a:r>
              <a:rPr lang="en-US" sz="1600" dirty="0"/>
              <a:t>Units produced                            30</a:t>
            </a:r>
          </a:p>
          <a:p>
            <a:pPr marL="0" indent="0">
              <a:lnSpc>
                <a:spcPct val="100000"/>
              </a:lnSpc>
              <a:spcBef>
                <a:spcPts val="0"/>
              </a:spcBef>
              <a:buNone/>
            </a:pPr>
            <a:r>
              <a:rPr lang="en-US" sz="1600" dirty="0"/>
              <a:t>Total possible defects                 30</a:t>
            </a:r>
          </a:p>
          <a:p>
            <a:pPr marL="0" indent="0">
              <a:lnSpc>
                <a:spcPct val="100000"/>
              </a:lnSpc>
              <a:spcBef>
                <a:spcPts val="0"/>
              </a:spcBef>
              <a:buNone/>
            </a:pPr>
            <a:r>
              <a:rPr lang="en-US" sz="1600" dirty="0"/>
              <a:t>Total actual defects                     10</a:t>
            </a:r>
          </a:p>
          <a:p>
            <a:pPr marL="0" indent="0">
              <a:lnSpc>
                <a:spcPct val="100000"/>
              </a:lnSpc>
              <a:spcBef>
                <a:spcPts val="0"/>
              </a:spcBef>
              <a:buNone/>
            </a:pPr>
            <a:r>
              <a:rPr lang="en-US" sz="1600" dirty="0"/>
              <a:t>Defects per opportunity rate    10/30 =33.33%</a:t>
            </a:r>
          </a:p>
          <a:p>
            <a:pPr marL="0" indent="0">
              <a:lnSpc>
                <a:spcPct val="100000"/>
              </a:lnSpc>
              <a:spcBef>
                <a:spcPts val="0"/>
              </a:spcBef>
              <a:buNone/>
            </a:pPr>
            <a:r>
              <a:rPr lang="en-US" sz="1600" dirty="0"/>
              <a:t>DPMO                                            333333.33</a:t>
            </a:r>
          </a:p>
          <a:p>
            <a:pPr marL="0" indent="0">
              <a:lnSpc>
                <a:spcPct val="100000"/>
              </a:lnSpc>
              <a:spcBef>
                <a:spcPts val="0"/>
              </a:spcBef>
              <a:buNone/>
            </a:pPr>
            <a:r>
              <a:rPr lang="en-US" sz="1600" b="1" dirty="0"/>
              <a:t>SQL Value                                      </a:t>
            </a:r>
            <a:r>
              <a:rPr lang="en-US" sz="1600" b="1" dirty="0">
                <a:solidFill>
                  <a:srgbClr val="CC0000"/>
                </a:solidFill>
              </a:rPr>
              <a:t>2.0</a:t>
            </a:r>
          </a:p>
          <a:p>
            <a:pPr marL="0" indent="0">
              <a:buNone/>
            </a:pPr>
            <a:endParaRPr lang="en-US" sz="1600" dirty="0"/>
          </a:p>
          <a:p>
            <a:pPr marL="0" indent="0">
              <a:buNone/>
            </a:pPr>
            <a:endParaRPr lang="en-US" sz="1600" dirty="0"/>
          </a:p>
        </p:txBody>
      </p:sp>
      <p:sp>
        <p:nvSpPr>
          <p:cNvPr id="14" name="Content Placeholder 2">
            <a:extLst>
              <a:ext uri="{FF2B5EF4-FFF2-40B4-BE49-F238E27FC236}">
                <a16:creationId xmlns:a16="http://schemas.microsoft.com/office/drawing/2014/main" id="{BB65765E-6985-D144-9421-EDFF8019E267}"/>
              </a:ext>
            </a:extLst>
          </p:cNvPr>
          <p:cNvSpPr txBox="1">
            <a:spLocks/>
          </p:cNvSpPr>
          <p:nvPr/>
        </p:nvSpPr>
        <p:spPr>
          <a:xfrm>
            <a:off x="6919415" y="4738860"/>
            <a:ext cx="4812802" cy="2119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t>Defect opportunities per unit     1</a:t>
            </a:r>
          </a:p>
          <a:p>
            <a:pPr marL="0" indent="0">
              <a:lnSpc>
                <a:spcPct val="100000"/>
              </a:lnSpc>
              <a:spcBef>
                <a:spcPts val="0"/>
              </a:spcBef>
              <a:buNone/>
            </a:pPr>
            <a:r>
              <a:rPr lang="en-US" sz="1600" dirty="0"/>
              <a:t>Units produced                            30</a:t>
            </a:r>
          </a:p>
          <a:p>
            <a:pPr marL="0" indent="0">
              <a:lnSpc>
                <a:spcPct val="100000"/>
              </a:lnSpc>
              <a:spcBef>
                <a:spcPts val="0"/>
              </a:spcBef>
              <a:buNone/>
            </a:pPr>
            <a:r>
              <a:rPr lang="en-US" sz="1600" dirty="0"/>
              <a:t>Total possible defects                 30</a:t>
            </a:r>
          </a:p>
          <a:p>
            <a:pPr marL="0" indent="0">
              <a:lnSpc>
                <a:spcPct val="100000"/>
              </a:lnSpc>
              <a:spcBef>
                <a:spcPts val="0"/>
              </a:spcBef>
              <a:buNone/>
            </a:pPr>
            <a:r>
              <a:rPr lang="en-US" sz="1600" dirty="0"/>
              <a:t>Total actual defects                       6</a:t>
            </a:r>
          </a:p>
          <a:p>
            <a:pPr marL="0" indent="0">
              <a:lnSpc>
                <a:spcPct val="100000"/>
              </a:lnSpc>
              <a:spcBef>
                <a:spcPts val="0"/>
              </a:spcBef>
              <a:buNone/>
            </a:pPr>
            <a:r>
              <a:rPr lang="en-US" sz="1600" dirty="0"/>
              <a:t>Defects per opportunity rate     6/30 =20.00%</a:t>
            </a:r>
          </a:p>
          <a:p>
            <a:pPr marL="0" indent="0">
              <a:lnSpc>
                <a:spcPct val="100000"/>
              </a:lnSpc>
              <a:spcBef>
                <a:spcPts val="0"/>
              </a:spcBef>
              <a:buNone/>
            </a:pPr>
            <a:r>
              <a:rPr lang="en-US" sz="1600" dirty="0"/>
              <a:t>DPMO                                            200000.00</a:t>
            </a:r>
          </a:p>
          <a:p>
            <a:pPr marL="0" indent="0">
              <a:lnSpc>
                <a:spcPct val="100000"/>
              </a:lnSpc>
              <a:spcBef>
                <a:spcPts val="0"/>
              </a:spcBef>
              <a:buNone/>
            </a:pPr>
            <a:r>
              <a:rPr lang="en-US" sz="1600" b="1" dirty="0"/>
              <a:t>SQL Value                                      </a:t>
            </a:r>
            <a:r>
              <a:rPr lang="en-US" sz="1600" b="1" dirty="0">
                <a:solidFill>
                  <a:srgbClr val="00B050"/>
                </a:solidFill>
              </a:rPr>
              <a:t>2.3</a:t>
            </a:r>
          </a:p>
          <a:p>
            <a:pPr marL="0" indent="0">
              <a:buNone/>
            </a:pPr>
            <a:endParaRPr lang="en-US" sz="1600" dirty="0"/>
          </a:p>
          <a:p>
            <a:pPr marL="0" indent="0">
              <a:buNone/>
            </a:pPr>
            <a:endParaRPr lang="en-US" sz="1600" dirty="0"/>
          </a:p>
        </p:txBody>
      </p:sp>
      <p:sp>
        <p:nvSpPr>
          <p:cNvPr id="15" name="Title 1">
            <a:extLst>
              <a:ext uri="{FF2B5EF4-FFF2-40B4-BE49-F238E27FC236}">
                <a16:creationId xmlns:a16="http://schemas.microsoft.com/office/drawing/2014/main" id="{93601967-A998-BF4F-A07D-AD0204F4AF49}"/>
              </a:ext>
            </a:extLst>
          </p:cNvPr>
          <p:cNvSpPr txBox="1">
            <a:spLocks/>
          </p:cNvSpPr>
          <p:nvPr/>
        </p:nvSpPr>
        <p:spPr>
          <a:xfrm>
            <a:off x="301392" y="3533415"/>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sp>
        <p:nvSpPr>
          <p:cNvPr id="16" name="Content Placeholder 2">
            <a:extLst>
              <a:ext uri="{FF2B5EF4-FFF2-40B4-BE49-F238E27FC236}">
                <a16:creationId xmlns:a16="http://schemas.microsoft.com/office/drawing/2014/main" id="{FF310123-FA4E-1641-9921-1101D76D7ADD}"/>
              </a:ext>
            </a:extLst>
          </p:cNvPr>
          <p:cNvSpPr txBox="1">
            <a:spLocks/>
          </p:cNvSpPr>
          <p:nvPr/>
        </p:nvSpPr>
        <p:spPr>
          <a:xfrm>
            <a:off x="284046" y="3019307"/>
            <a:ext cx="5531514" cy="684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 “defect” is defined as total spending greater than $50 per day.</a:t>
            </a:r>
          </a:p>
        </p:txBody>
      </p:sp>
      <p:sp>
        <p:nvSpPr>
          <p:cNvPr id="17" name="Content Placeholder 2">
            <a:extLst>
              <a:ext uri="{FF2B5EF4-FFF2-40B4-BE49-F238E27FC236}">
                <a16:creationId xmlns:a16="http://schemas.microsoft.com/office/drawing/2014/main" id="{FF310123-FA4E-1641-9921-1101D76D7ADD}"/>
              </a:ext>
            </a:extLst>
          </p:cNvPr>
          <p:cNvSpPr txBox="1">
            <a:spLocks/>
          </p:cNvSpPr>
          <p:nvPr/>
        </p:nvSpPr>
        <p:spPr>
          <a:xfrm>
            <a:off x="284047" y="4235534"/>
            <a:ext cx="5514167" cy="18940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There was a change in the SQL value that was captured before and after the process improvement. Before the improvement, the SQL value was 2.0. After the improvement, the SQL value was 2.3. </a:t>
            </a:r>
          </a:p>
          <a:p>
            <a:pPr marL="0" indent="0">
              <a:buNone/>
            </a:pPr>
            <a:r>
              <a:rPr lang="en-US" sz="1600" dirty="0"/>
              <a:t>The increase in the SQL value after the improvement depicts a successful process change. Respectively, the defect rate decreased from 33% to 20%. </a:t>
            </a:r>
          </a:p>
        </p:txBody>
      </p:sp>
    </p:spTree>
    <p:extLst>
      <p:ext uri="{BB962C8B-B14F-4D97-AF65-F5344CB8AC3E}">
        <p14:creationId xmlns:p14="http://schemas.microsoft.com/office/powerpoint/2010/main" val="19476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1E4562-AD78-FA4E-AEF2-CD19AA99F0D9}"/>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Process Changes</a:t>
            </a:r>
          </a:p>
        </p:txBody>
      </p:sp>
      <p:sp>
        <p:nvSpPr>
          <p:cNvPr id="3" name="Content Placeholder 2">
            <a:extLst>
              <a:ext uri="{FF2B5EF4-FFF2-40B4-BE49-F238E27FC236}">
                <a16:creationId xmlns:a16="http://schemas.microsoft.com/office/drawing/2014/main" id="{88C873A8-7B2E-F147-8669-E0789E20E461}"/>
              </a:ext>
            </a:extLst>
          </p:cNvPr>
          <p:cNvSpPr>
            <a:spLocks noGrp="1"/>
          </p:cNvSpPr>
          <p:nvPr>
            <p:ph idx="1"/>
          </p:nvPr>
        </p:nvSpPr>
        <p:spPr>
          <a:xfrm>
            <a:off x="231968" y="1234275"/>
            <a:ext cx="11540418" cy="5078688"/>
          </a:xfrm>
        </p:spPr>
        <p:txBody>
          <a:bodyPr>
            <a:normAutofit/>
          </a:bodyPr>
          <a:lstStyle/>
          <a:p>
            <a:pPr marL="0" indent="0">
              <a:buNone/>
            </a:pPr>
            <a:r>
              <a:rPr lang="en-US" sz="1800" dirty="0"/>
              <a:t>After analyzing 30 days of data in the current process, I knew I had to make a change to my current process in order to improve: </a:t>
            </a:r>
          </a:p>
          <a:p>
            <a:pPr lvl="0"/>
            <a:r>
              <a:rPr lang="en-US" sz="1800" dirty="0"/>
              <a:t>The Process Map showed the multiple snack runs after lunch, before class or studying, and before heading home. </a:t>
            </a:r>
            <a:r>
              <a:rPr lang="en-US" sz="1800" b="1" dirty="0"/>
              <a:t>In the new process, snack runs will be eliminated throughout the day by buying a bulk pack of snacks and keeping them easily accessible in my bag and in my car. </a:t>
            </a:r>
            <a:r>
              <a:rPr lang="en-US" sz="1800" dirty="0"/>
              <a:t>Therefore, when I need a snack, I do not have to waste time driving out to buy snacks, but instead grab some from my bag or car. (Refer to process map on next slide.)</a:t>
            </a:r>
          </a:p>
          <a:p>
            <a:pPr lvl="0"/>
            <a:r>
              <a:rPr lang="en-US" sz="1800" dirty="0"/>
              <a:t>The SQL showed high level of defects (total daily spending was greater than $50). </a:t>
            </a:r>
            <a:r>
              <a:rPr lang="en-US" sz="1800" b="1" dirty="0"/>
              <a:t>In order to increase the SQL  in the new process, I will give myself a daily budget of no more than $50 that I will try to uphold before participating in other activities that require spending. </a:t>
            </a:r>
          </a:p>
          <a:p>
            <a:pPr lvl="0"/>
            <a:r>
              <a:rPr lang="en-US" sz="1800" dirty="0"/>
              <a:t>The Pareto Charts showed that the top three high spending activities in terms of dollars and time were shopping for an event, snack runs, and socializing. The Correlation matrix showed strong positive correlation between time spent and dollars spent for these three activities. After analyzing the data, it appears that the more time I spend in a store or venue on these activities that the more I spend.  Therefore,</a:t>
            </a:r>
            <a:r>
              <a:rPr lang="en-US" sz="1800" b="1" dirty="0"/>
              <a:t> in the new process, I will reduce the amount of time I spend on socializing, shopping for an event, and snack runs. </a:t>
            </a:r>
          </a:p>
          <a:p>
            <a:endParaRPr lang="en-US" sz="1800" dirty="0"/>
          </a:p>
        </p:txBody>
      </p:sp>
      <p:sp>
        <p:nvSpPr>
          <p:cNvPr id="2" name="TextBox 1">
            <a:extLst>
              <a:ext uri="{FF2B5EF4-FFF2-40B4-BE49-F238E27FC236}">
                <a16:creationId xmlns:a16="http://schemas.microsoft.com/office/drawing/2014/main" id="{53AE6BF3-4286-FA48-B835-34D52BAAC2B1}"/>
              </a:ext>
            </a:extLst>
          </p:cNvPr>
          <p:cNvSpPr txBox="1"/>
          <p:nvPr/>
        </p:nvSpPr>
        <p:spPr>
          <a:xfrm>
            <a:off x="11587655" y="14346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8970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1E4562-AD78-FA4E-AEF2-CD19AA99F0D9}"/>
              </a:ext>
            </a:extLst>
          </p:cNvPr>
          <p:cNvSpPr txBox="1">
            <a:spLocks/>
          </p:cNvSpPr>
          <p:nvPr/>
        </p:nvSpPr>
        <p:spPr>
          <a:xfrm>
            <a:off x="0" y="8478"/>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Process Changes</a:t>
            </a:r>
          </a:p>
        </p:txBody>
      </p:sp>
      <p:sp>
        <p:nvSpPr>
          <p:cNvPr id="16" name="Process 15">
            <a:extLst>
              <a:ext uri="{FF2B5EF4-FFF2-40B4-BE49-F238E27FC236}">
                <a16:creationId xmlns:a16="http://schemas.microsoft.com/office/drawing/2014/main" id="{592AAC7C-6245-B04E-A714-491D53680B4C}"/>
              </a:ext>
            </a:extLst>
          </p:cNvPr>
          <p:cNvSpPr/>
          <p:nvPr/>
        </p:nvSpPr>
        <p:spPr>
          <a:xfrm>
            <a:off x="3651912" y="890991"/>
            <a:ext cx="665694" cy="1384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Wake up/Get Ready</a:t>
            </a:r>
          </a:p>
        </p:txBody>
      </p:sp>
      <p:sp>
        <p:nvSpPr>
          <p:cNvPr id="9" name="Decision 8">
            <a:extLst>
              <a:ext uri="{FF2B5EF4-FFF2-40B4-BE49-F238E27FC236}">
                <a16:creationId xmlns:a16="http://schemas.microsoft.com/office/drawing/2014/main" id="{44A023FD-2E58-934D-B2A6-9B419F342789}"/>
              </a:ext>
            </a:extLst>
          </p:cNvPr>
          <p:cNvSpPr/>
          <p:nvPr/>
        </p:nvSpPr>
        <p:spPr>
          <a:xfrm>
            <a:off x="3643575" y="1438294"/>
            <a:ext cx="682367" cy="38774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Weekday?</a:t>
            </a:r>
          </a:p>
        </p:txBody>
      </p:sp>
      <p:cxnSp>
        <p:nvCxnSpPr>
          <p:cNvPr id="12" name="Straight Arrow Connector 11">
            <a:extLst>
              <a:ext uri="{FF2B5EF4-FFF2-40B4-BE49-F238E27FC236}">
                <a16:creationId xmlns:a16="http://schemas.microsoft.com/office/drawing/2014/main" id="{B8ADA878-9699-5044-8D1A-DA0AEB795110}"/>
              </a:ext>
            </a:extLst>
          </p:cNvPr>
          <p:cNvCxnSpPr>
            <a:stCxn id="10" idx="2"/>
            <a:endCxn id="9" idx="0"/>
          </p:cNvCxnSpPr>
          <p:nvPr/>
        </p:nvCxnSpPr>
        <p:spPr>
          <a:xfrm>
            <a:off x="3984759" y="1297042"/>
            <a:ext cx="0" cy="14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lternate Process 12">
            <a:extLst>
              <a:ext uri="{FF2B5EF4-FFF2-40B4-BE49-F238E27FC236}">
                <a16:creationId xmlns:a16="http://schemas.microsoft.com/office/drawing/2014/main" id="{BB78257B-EB62-2542-A71F-6ACE53B09E38}"/>
              </a:ext>
            </a:extLst>
          </p:cNvPr>
          <p:cNvSpPr/>
          <p:nvPr/>
        </p:nvSpPr>
        <p:spPr>
          <a:xfrm>
            <a:off x="3196677" y="158158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sp>
        <p:nvSpPr>
          <p:cNvPr id="34" name="Process 33">
            <a:extLst>
              <a:ext uri="{FF2B5EF4-FFF2-40B4-BE49-F238E27FC236}">
                <a16:creationId xmlns:a16="http://schemas.microsoft.com/office/drawing/2014/main" id="{5C9AA399-5D78-6948-8E4E-A85EEA6D61C4}"/>
              </a:ext>
            </a:extLst>
          </p:cNvPr>
          <p:cNvSpPr/>
          <p:nvPr/>
        </p:nvSpPr>
        <p:spPr>
          <a:xfrm>
            <a:off x="2467886" y="1576850"/>
            <a:ext cx="595240" cy="1196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to Work</a:t>
            </a:r>
          </a:p>
        </p:txBody>
      </p:sp>
      <p:sp>
        <p:nvSpPr>
          <p:cNvPr id="36" name="Process 35">
            <a:extLst>
              <a:ext uri="{FF2B5EF4-FFF2-40B4-BE49-F238E27FC236}">
                <a16:creationId xmlns:a16="http://schemas.microsoft.com/office/drawing/2014/main" id="{B5C536B3-79CB-8E49-B580-451D21FD8B6B}"/>
              </a:ext>
            </a:extLst>
          </p:cNvPr>
          <p:cNvSpPr/>
          <p:nvPr/>
        </p:nvSpPr>
        <p:spPr>
          <a:xfrm>
            <a:off x="2466794" y="1812679"/>
            <a:ext cx="595536" cy="1210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Lunch</a:t>
            </a:r>
          </a:p>
        </p:txBody>
      </p:sp>
      <p:sp>
        <p:nvSpPr>
          <p:cNvPr id="44" name="Process 43">
            <a:extLst>
              <a:ext uri="{FF2B5EF4-FFF2-40B4-BE49-F238E27FC236}">
                <a16:creationId xmlns:a16="http://schemas.microsoft.com/office/drawing/2014/main" id="{37F0D4E7-A22E-E343-A9E0-AA8ECC8FA64D}"/>
              </a:ext>
            </a:extLst>
          </p:cNvPr>
          <p:cNvSpPr/>
          <p:nvPr/>
        </p:nvSpPr>
        <p:spPr>
          <a:xfrm>
            <a:off x="1199575" y="2129278"/>
            <a:ext cx="589920" cy="150814"/>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Grab snack from bag</a:t>
            </a:r>
          </a:p>
        </p:txBody>
      </p:sp>
      <p:sp>
        <p:nvSpPr>
          <p:cNvPr id="45" name="Process 44">
            <a:extLst>
              <a:ext uri="{FF2B5EF4-FFF2-40B4-BE49-F238E27FC236}">
                <a16:creationId xmlns:a16="http://schemas.microsoft.com/office/drawing/2014/main" id="{E90DCEB4-C190-A548-B39F-9DC90F9F985B}"/>
              </a:ext>
            </a:extLst>
          </p:cNvPr>
          <p:cNvSpPr/>
          <p:nvPr/>
        </p:nvSpPr>
        <p:spPr>
          <a:xfrm>
            <a:off x="2467886" y="2658758"/>
            <a:ext cx="595536" cy="1181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Finish Work</a:t>
            </a:r>
          </a:p>
        </p:txBody>
      </p:sp>
      <p:sp>
        <p:nvSpPr>
          <p:cNvPr id="40" name="Process 44">
            <a:extLst>
              <a:ext uri="{FF2B5EF4-FFF2-40B4-BE49-F238E27FC236}">
                <a16:creationId xmlns:a16="http://schemas.microsoft.com/office/drawing/2014/main" id="{E90DCEB4-C190-A548-B39F-9DC90F9F985B}"/>
              </a:ext>
            </a:extLst>
          </p:cNvPr>
          <p:cNvSpPr/>
          <p:nvPr/>
        </p:nvSpPr>
        <p:spPr>
          <a:xfrm>
            <a:off x="265465" y="2987952"/>
            <a:ext cx="718452" cy="11816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Attend Class/ Study</a:t>
            </a:r>
          </a:p>
        </p:txBody>
      </p:sp>
      <p:sp>
        <p:nvSpPr>
          <p:cNvPr id="46" name="Decision 37">
            <a:extLst>
              <a:ext uri="{FF2B5EF4-FFF2-40B4-BE49-F238E27FC236}">
                <a16:creationId xmlns:a16="http://schemas.microsoft.com/office/drawing/2014/main" id="{808E584E-D3AE-2D4E-80EC-10E0AAF76540}"/>
              </a:ext>
            </a:extLst>
          </p:cNvPr>
          <p:cNvSpPr/>
          <p:nvPr/>
        </p:nvSpPr>
        <p:spPr>
          <a:xfrm>
            <a:off x="2395103" y="3526216"/>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Social event?</a:t>
            </a:r>
          </a:p>
        </p:txBody>
      </p:sp>
      <p:sp>
        <p:nvSpPr>
          <p:cNvPr id="50" name="Process 44">
            <a:extLst>
              <a:ext uri="{FF2B5EF4-FFF2-40B4-BE49-F238E27FC236}">
                <a16:creationId xmlns:a16="http://schemas.microsoft.com/office/drawing/2014/main" id="{E90DCEB4-C190-A548-B39F-9DC90F9F985B}"/>
              </a:ext>
            </a:extLst>
          </p:cNvPr>
          <p:cNvSpPr/>
          <p:nvPr/>
        </p:nvSpPr>
        <p:spPr>
          <a:xfrm>
            <a:off x="914969" y="3583270"/>
            <a:ext cx="784720" cy="12096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to event/socialize</a:t>
            </a:r>
          </a:p>
        </p:txBody>
      </p:sp>
      <p:sp>
        <p:nvSpPr>
          <p:cNvPr id="58" name="Process 44">
            <a:extLst>
              <a:ext uri="{FF2B5EF4-FFF2-40B4-BE49-F238E27FC236}">
                <a16:creationId xmlns:a16="http://schemas.microsoft.com/office/drawing/2014/main" id="{E90DCEB4-C190-A548-B39F-9DC90F9F985B}"/>
              </a:ext>
            </a:extLst>
          </p:cNvPr>
          <p:cNvSpPr/>
          <p:nvPr/>
        </p:nvSpPr>
        <p:spPr>
          <a:xfrm>
            <a:off x="1143982" y="4189931"/>
            <a:ext cx="601158"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Shopping</a:t>
            </a:r>
          </a:p>
        </p:txBody>
      </p:sp>
      <p:sp>
        <p:nvSpPr>
          <p:cNvPr id="60" name="Process 44">
            <a:extLst>
              <a:ext uri="{FF2B5EF4-FFF2-40B4-BE49-F238E27FC236}">
                <a16:creationId xmlns:a16="http://schemas.microsoft.com/office/drawing/2014/main" id="{E90DCEB4-C190-A548-B39F-9DC90F9F985B}"/>
              </a:ext>
            </a:extLst>
          </p:cNvPr>
          <p:cNvSpPr/>
          <p:nvPr/>
        </p:nvSpPr>
        <p:spPr>
          <a:xfrm>
            <a:off x="2472328" y="4745810"/>
            <a:ext cx="599176" cy="11747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Workout</a:t>
            </a:r>
          </a:p>
        </p:txBody>
      </p:sp>
      <p:sp>
        <p:nvSpPr>
          <p:cNvPr id="67" name="Process 44">
            <a:extLst>
              <a:ext uri="{FF2B5EF4-FFF2-40B4-BE49-F238E27FC236}">
                <a16:creationId xmlns:a16="http://schemas.microsoft.com/office/drawing/2014/main" id="{E90DCEB4-C190-A548-B39F-9DC90F9F985B}"/>
              </a:ext>
            </a:extLst>
          </p:cNvPr>
          <p:cNvSpPr/>
          <p:nvPr/>
        </p:nvSpPr>
        <p:spPr>
          <a:xfrm>
            <a:off x="2479155" y="5833212"/>
            <a:ext cx="597287" cy="147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Dinner/Late Dinner</a:t>
            </a:r>
          </a:p>
        </p:txBody>
      </p:sp>
      <p:sp>
        <p:nvSpPr>
          <p:cNvPr id="68" name="Process 44">
            <a:extLst>
              <a:ext uri="{FF2B5EF4-FFF2-40B4-BE49-F238E27FC236}">
                <a16:creationId xmlns:a16="http://schemas.microsoft.com/office/drawing/2014/main" id="{E90DCEB4-C190-A548-B39F-9DC90F9F985B}"/>
              </a:ext>
            </a:extLst>
          </p:cNvPr>
          <p:cNvSpPr/>
          <p:nvPr/>
        </p:nvSpPr>
        <p:spPr>
          <a:xfrm>
            <a:off x="2479156" y="5605247"/>
            <a:ext cx="597287" cy="1198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Home</a:t>
            </a:r>
          </a:p>
        </p:txBody>
      </p:sp>
      <p:sp>
        <p:nvSpPr>
          <p:cNvPr id="72" name="Process 44">
            <a:extLst>
              <a:ext uri="{FF2B5EF4-FFF2-40B4-BE49-F238E27FC236}">
                <a16:creationId xmlns:a16="http://schemas.microsoft.com/office/drawing/2014/main" id="{E90DCEB4-C190-A548-B39F-9DC90F9F985B}"/>
              </a:ext>
            </a:extLst>
          </p:cNvPr>
          <p:cNvSpPr/>
          <p:nvPr/>
        </p:nvSpPr>
        <p:spPr>
          <a:xfrm>
            <a:off x="2474726" y="6109176"/>
            <a:ext cx="601717" cy="1499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Watch TV/ Go to Bed</a:t>
            </a:r>
          </a:p>
        </p:txBody>
      </p:sp>
      <p:cxnSp>
        <p:nvCxnSpPr>
          <p:cNvPr id="142" name="Straight Arrow Connector 141"/>
          <p:cNvCxnSpPr>
            <a:stCxn id="9" idx="1"/>
            <a:endCxn id="13" idx="3"/>
          </p:cNvCxnSpPr>
          <p:nvPr/>
        </p:nvCxnSpPr>
        <p:spPr>
          <a:xfrm flipH="1">
            <a:off x="3489709" y="1632165"/>
            <a:ext cx="153866"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Alternate Process 12">
            <a:extLst>
              <a:ext uri="{FF2B5EF4-FFF2-40B4-BE49-F238E27FC236}">
                <a16:creationId xmlns:a16="http://schemas.microsoft.com/office/drawing/2014/main" id="{BB78257B-EB62-2542-A71F-6ACE53B09E38}"/>
              </a:ext>
            </a:extLst>
          </p:cNvPr>
          <p:cNvSpPr/>
          <p:nvPr/>
        </p:nvSpPr>
        <p:spPr>
          <a:xfrm>
            <a:off x="4471117" y="158158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146" name="Straight Arrow Connector 145"/>
          <p:cNvCxnSpPr>
            <a:stCxn id="13" idx="1"/>
            <a:endCxn id="34" idx="3"/>
          </p:cNvCxnSpPr>
          <p:nvPr/>
        </p:nvCxnSpPr>
        <p:spPr>
          <a:xfrm flipH="1">
            <a:off x="3063126" y="1633340"/>
            <a:ext cx="133551" cy="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34" idx="2"/>
            <a:endCxn id="36" idx="0"/>
          </p:cNvCxnSpPr>
          <p:nvPr/>
        </p:nvCxnSpPr>
        <p:spPr>
          <a:xfrm flipH="1">
            <a:off x="2764562" y="1696510"/>
            <a:ext cx="944" cy="11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Decision 8">
            <a:extLst>
              <a:ext uri="{FF2B5EF4-FFF2-40B4-BE49-F238E27FC236}">
                <a16:creationId xmlns:a16="http://schemas.microsoft.com/office/drawing/2014/main" id="{44A023FD-2E58-934D-B2A6-9B419F342789}"/>
              </a:ext>
            </a:extLst>
          </p:cNvPr>
          <p:cNvSpPr/>
          <p:nvPr/>
        </p:nvSpPr>
        <p:spPr>
          <a:xfrm>
            <a:off x="2423378" y="2046602"/>
            <a:ext cx="682367"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Needsnack?</a:t>
            </a:r>
          </a:p>
        </p:txBody>
      </p:sp>
      <p:sp>
        <p:nvSpPr>
          <p:cNvPr id="164" name="Alternate Process 12">
            <a:extLst>
              <a:ext uri="{FF2B5EF4-FFF2-40B4-BE49-F238E27FC236}">
                <a16:creationId xmlns:a16="http://schemas.microsoft.com/office/drawing/2014/main" id="{BB78257B-EB62-2542-A71F-6ACE53B09E38}"/>
              </a:ext>
            </a:extLst>
          </p:cNvPr>
          <p:cNvSpPr/>
          <p:nvPr/>
        </p:nvSpPr>
        <p:spPr>
          <a:xfrm>
            <a:off x="2618045" y="2446972"/>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166" name="Straight Arrow Connector 165"/>
          <p:cNvCxnSpPr>
            <a:stCxn id="36" idx="2"/>
            <a:endCxn id="163" idx="0"/>
          </p:cNvCxnSpPr>
          <p:nvPr/>
        </p:nvCxnSpPr>
        <p:spPr>
          <a:xfrm>
            <a:off x="2764562" y="1933695"/>
            <a:ext cx="0" cy="11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63" idx="2"/>
            <a:endCxn id="164" idx="0"/>
          </p:cNvCxnSpPr>
          <p:nvPr/>
        </p:nvCxnSpPr>
        <p:spPr>
          <a:xfrm flipH="1">
            <a:off x="2764561" y="2334065"/>
            <a:ext cx="1" cy="11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64" idx="2"/>
            <a:endCxn id="45" idx="0"/>
          </p:cNvCxnSpPr>
          <p:nvPr/>
        </p:nvCxnSpPr>
        <p:spPr>
          <a:xfrm>
            <a:off x="2764561" y="2550476"/>
            <a:ext cx="1093" cy="108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Alternate Process 12">
            <a:extLst>
              <a:ext uri="{FF2B5EF4-FFF2-40B4-BE49-F238E27FC236}">
                <a16:creationId xmlns:a16="http://schemas.microsoft.com/office/drawing/2014/main" id="{BB78257B-EB62-2542-A71F-6ACE53B09E38}"/>
              </a:ext>
            </a:extLst>
          </p:cNvPr>
          <p:cNvSpPr/>
          <p:nvPr/>
        </p:nvSpPr>
        <p:spPr>
          <a:xfrm>
            <a:off x="1955851" y="214571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180" name="Straight Arrow Connector 179"/>
          <p:cNvCxnSpPr>
            <a:stCxn id="163" idx="1"/>
            <a:endCxn id="176" idx="3"/>
          </p:cNvCxnSpPr>
          <p:nvPr/>
        </p:nvCxnSpPr>
        <p:spPr>
          <a:xfrm flipH="1">
            <a:off x="2248883" y="2190334"/>
            <a:ext cx="174495"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cxnSpLocks/>
            <a:stCxn id="176" idx="1"/>
            <a:endCxn id="44" idx="3"/>
          </p:cNvCxnSpPr>
          <p:nvPr/>
        </p:nvCxnSpPr>
        <p:spPr>
          <a:xfrm flipH="1">
            <a:off x="1789495" y="2197470"/>
            <a:ext cx="166356" cy="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Decision 8">
            <a:extLst>
              <a:ext uri="{FF2B5EF4-FFF2-40B4-BE49-F238E27FC236}">
                <a16:creationId xmlns:a16="http://schemas.microsoft.com/office/drawing/2014/main" id="{44A023FD-2E58-934D-B2A6-9B419F342789}"/>
              </a:ext>
            </a:extLst>
          </p:cNvPr>
          <p:cNvSpPr/>
          <p:nvPr/>
        </p:nvSpPr>
        <p:spPr>
          <a:xfrm>
            <a:off x="2400223" y="2893834"/>
            <a:ext cx="741038"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Class or Study?</a:t>
            </a:r>
          </a:p>
        </p:txBody>
      </p:sp>
      <p:cxnSp>
        <p:nvCxnSpPr>
          <p:cNvPr id="193" name="Straight Arrow Connector 192"/>
          <p:cNvCxnSpPr>
            <a:stCxn id="45" idx="2"/>
            <a:endCxn id="191" idx="0"/>
          </p:cNvCxnSpPr>
          <p:nvPr/>
        </p:nvCxnSpPr>
        <p:spPr>
          <a:xfrm>
            <a:off x="2765654" y="2776954"/>
            <a:ext cx="5088" cy="116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9" idx="3"/>
            <a:endCxn id="144" idx="1"/>
          </p:cNvCxnSpPr>
          <p:nvPr/>
        </p:nvCxnSpPr>
        <p:spPr>
          <a:xfrm>
            <a:off x="4325942" y="1632165"/>
            <a:ext cx="145175"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Alternate Process 12">
            <a:extLst>
              <a:ext uri="{FF2B5EF4-FFF2-40B4-BE49-F238E27FC236}">
                <a16:creationId xmlns:a16="http://schemas.microsoft.com/office/drawing/2014/main" id="{BB78257B-EB62-2542-A71F-6ACE53B09E38}"/>
              </a:ext>
            </a:extLst>
          </p:cNvPr>
          <p:cNvSpPr/>
          <p:nvPr/>
        </p:nvSpPr>
        <p:spPr>
          <a:xfrm>
            <a:off x="2624226" y="3301751"/>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00" name="Straight Arrow Connector 199"/>
          <p:cNvCxnSpPr>
            <a:stCxn id="191" idx="2"/>
            <a:endCxn id="198" idx="0"/>
          </p:cNvCxnSpPr>
          <p:nvPr/>
        </p:nvCxnSpPr>
        <p:spPr>
          <a:xfrm>
            <a:off x="2770742" y="3181297"/>
            <a:ext cx="0" cy="120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Alternate Process 12">
            <a:extLst>
              <a:ext uri="{FF2B5EF4-FFF2-40B4-BE49-F238E27FC236}">
                <a16:creationId xmlns:a16="http://schemas.microsoft.com/office/drawing/2014/main" id="{BB78257B-EB62-2542-A71F-6ACE53B09E38}"/>
              </a:ext>
            </a:extLst>
          </p:cNvPr>
          <p:cNvSpPr/>
          <p:nvPr/>
        </p:nvSpPr>
        <p:spPr>
          <a:xfrm>
            <a:off x="1948001" y="2988824"/>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04" name="Straight Arrow Connector 203"/>
          <p:cNvCxnSpPr>
            <a:stCxn id="191" idx="1"/>
            <a:endCxn id="202" idx="3"/>
          </p:cNvCxnSpPr>
          <p:nvPr/>
        </p:nvCxnSpPr>
        <p:spPr>
          <a:xfrm flipH="1">
            <a:off x="2241033" y="3037566"/>
            <a:ext cx="159190" cy="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Process 43">
            <a:extLst>
              <a:ext uri="{FF2B5EF4-FFF2-40B4-BE49-F238E27FC236}">
                <a16:creationId xmlns:a16="http://schemas.microsoft.com/office/drawing/2014/main" id="{37F0D4E7-A22E-E343-A9E0-AA8ECC8FA64D}"/>
              </a:ext>
            </a:extLst>
          </p:cNvPr>
          <p:cNvSpPr/>
          <p:nvPr/>
        </p:nvSpPr>
        <p:spPr>
          <a:xfrm>
            <a:off x="1199575" y="2941850"/>
            <a:ext cx="596628" cy="191429"/>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Grab snack from bag</a:t>
            </a:r>
          </a:p>
        </p:txBody>
      </p:sp>
      <p:cxnSp>
        <p:nvCxnSpPr>
          <p:cNvPr id="208" name="Straight Arrow Connector 207"/>
          <p:cNvCxnSpPr>
            <a:cxnSpLocks/>
            <a:stCxn id="202" idx="1"/>
            <a:endCxn id="206" idx="3"/>
          </p:cNvCxnSpPr>
          <p:nvPr/>
        </p:nvCxnSpPr>
        <p:spPr>
          <a:xfrm flipH="1" flipV="1">
            <a:off x="1796203" y="3037565"/>
            <a:ext cx="151798" cy="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cxnSpLocks/>
            <a:stCxn id="206" idx="1"/>
            <a:endCxn id="40" idx="3"/>
          </p:cNvCxnSpPr>
          <p:nvPr/>
        </p:nvCxnSpPr>
        <p:spPr>
          <a:xfrm flipH="1">
            <a:off x="983917" y="3037565"/>
            <a:ext cx="215658" cy="9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198" idx="2"/>
            <a:endCxn id="46" idx="0"/>
          </p:cNvCxnSpPr>
          <p:nvPr/>
        </p:nvCxnSpPr>
        <p:spPr>
          <a:xfrm>
            <a:off x="2770742" y="3405255"/>
            <a:ext cx="1174" cy="120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5" name="Alternate Process 12">
            <a:extLst>
              <a:ext uri="{FF2B5EF4-FFF2-40B4-BE49-F238E27FC236}">
                <a16:creationId xmlns:a16="http://schemas.microsoft.com/office/drawing/2014/main" id="{BB78257B-EB62-2542-A71F-6ACE53B09E38}"/>
              </a:ext>
            </a:extLst>
          </p:cNvPr>
          <p:cNvSpPr/>
          <p:nvPr/>
        </p:nvSpPr>
        <p:spPr>
          <a:xfrm>
            <a:off x="1959417" y="359387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37" name="Straight Arrow Connector 236"/>
          <p:cNvCxnSpPr>
            <a:stCxn id="46" idx="1"/>
            <a:endCxn id="235" idx="3"/>
          </p:cNvCxnSpPr>
          <p:nvPr/>
        </p:nvCxnSpPr>
        <p:spPr>
          <a:xfrm flipH="1">
            <a:off x="2252449" y="3641351"/>
            <a:ext cx="142654" cy="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235" idx="1"/>
            <a:endCxn id="50" idx="3"/>
          </p:cNvCxnSpPr>
          <p:nvPr/>
        </p:nvCxnSpPr>
        <p:spPr>
          <a:xfrm flipH="1" flipV="1">
            <a:off x="1699689" y="3643752"/>
            <a:ext cx="259728" cy="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Alternate Process 12">
            <a:extLst>
              <a:ext uri="{FF2B5EF4-FFF2-40B4-BE49-F238E27FC236}">
                <a16:creationId xmlns:a16="http://schemas.microsoft.com/office/drawing/2014/main" id="{BB78257B-EB62-2542-A71F-6ACE53B09E38}"/>
              </a:ext>
            </a:extLst>
          </p:cNvPr>
          <p:cNvSpPr/>
          <p:nvPr/>
        </p:nvSpPr>
        <p:spPr>
          <a:xfrm>
            <a:off x="2624226" y="386925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46" name="Straight Arrow Connector 245"/>
          <p:cNvCxnSpPr>
            <a:stCxn id="46" idx="2"/>
            <a:endCxn id="242" idx="0"/>
          </p:cNvCxnSpPr>
          <p:nvPr/>
        </p:nvCxnSpPr>
        <p:spPr>
          <a:xfrm flipH="1">
            <a:off x="2770742" y="3756485"/>
            <a:ext cx="1174" cy="1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8" name="Decision 37">
            <a:extLst>
              <a:ext uri="{FF2B5EF4-FFF2-40B4-BE49-F238E27FC236}">
                <a16:creationId xmlns:a16="http://schemas.microsoft.com/office/drawing/2014/main" id="{808E584E-D3AE-2D4E-80EC-10E0AAF76540}"/>
              </a:ext>
            </a:extLst>
          </p:cNvPr>
          <p:cNvSpPr/>
          <p:nvPr/>
        </p:nvSpPr>
        <p:spPr>
          <a:xfrm>
            <a:off x="2370502" y="4099953"/>
            <a:ext cx="800479"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 to shop for event?</a:t>
            </a:r>
          </a:p>
        </p:txBody>
      </p:sp>
      <p:cxnSp>
        <p:nvCxnSpPr>
          <p:cNvPr id="250" name="Straight Arrow Connector 249"/>
          <p:cNvCxnSpPr>
            <a:stCxn id="242" idx="2"/>
            <a:endCxn id="248" idx="0"/>
          </p:cNvCxnSpPr>
          <p:nvPr/>
        </p:nvCxnSpPr>
        <p:spPr>
          <a:xfrm>
            <a:off x="2770742" y="3972761"/>
            <a:ext cx="0" cy="127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3" name="Alternate Process 12">
            <a:extLst>
              <a:ext uri="{FF2B5EF4-FFF2-40B4-BE49-F238E27FC236}">
                <a16:creationId xmlns:a16="http://schemas.microsoft.com/office/drawing/2014/main" id="{BB78257B-EB62-2542-A71F-6ACE53B09E38}"/>
              </a:ext>
            </a:extLst>
          </p:cNvPr>
          <p:cNvSpPr/>
          <p:nvPr/>
        </p:nvSpPr>
        <p:spPr>
          <a:xfrm>
            <a:off x="1918758" y="4197102"/>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55" name="Straight Arrow Connector 254"/>
          <p:cNvCxnSpPr>
            <a:stCxn id="248" idx="1"/>
            <a:endCxn id="253" idx="3"/>
          </p:cNvCxnSpPr>
          <p:nvPr/>
        </p:nvCxnSpPr>
        <p:spPr>
          <a:xfrm flipH="1" flipV="1">
            <a:off x="2211790" y="4248854"/>
            <a:ext cx="158712" cy="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53" idx="1"/>
            <a:endCxn id="58" idx="3"/>
          </p:cNvCxnSpPr>
          <p:nvPr/>
        </p:nvCxnSpPr>
        <p:spPr>
          <a:xfrm flipH="1" flipV="1">
            <a:off x="1745140" y="4248670"/>
            <a:ext cx="173618" cy="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Alternate Process 12">
            <a:extLst>
              <a:ext uri="{FF2B5EF4-FFF2-40B4-BE49-F238E27FC236}">
                <a16:creationId xmlns:a16="http://schemas.microsoft.com/office/drawing/2014/main" id="{BB78257B-EB62-2542-A71F-6ACE53B09E38}"/>
              </a:ext>
            </a:extLst>
          </p:cNvPr>
          <p:cNvSpPr/>
          <p:nvPr/>
        </p:nvSpPr>
        <p:spPr>
          <a:xfrm>
            <a:off x="2625400" y="452105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62" name="Straight Arrow Connector 261"/>
          <p:cNvCxnSpPr>
            <a:stCxn id="248" idx="2"/>
            <a:endCxn id="260" idx="0"/>
          </p:cNvCxnSpPr>
          <p:nvPr/>
        </p:nvCxnSpPr>
        <p:spPr>
          <a:xfrm>
            <a:off x="2770742" y="4410069"/>
            <a:ext cx="1174" cy="11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a:stCxn id="260" idx="2"/>
            <a:endCxn id="60" idx="0"/>
          </p:cNvCxnSpPr>
          <p:nvPr/>
        </p:nvCxnSpPr>
        <p:spPr>
          <a:xfrm>
            <a:off x="2771916" y="4624561"/>
            <a:ext cx="0" cy="12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Decision 8">
            <a:extLst>
              <a:ext uri="{FF2B5EF4-FFF2-40B4-BE49-F238E27FC236}">
                <a16:creationId xmlns:a16="http://schemas.microsoft.com/office/drawing/2014/main" id="{44A023FD-2E58-934D-B2A6-9B419F342789}"/>
              </a:ext>
            </a:extLst>
          </p:cNvPr>
          <p:cNvSpPr/>
          <p:nvPr/>
        </p:nvSpPr>
        <p:spPr>
          <a:xfrm>
            <a:off x="2430732" y="4976251"/>
            <a:ext cx="682367"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Needsnack?</a:t>
            </a:r>
          </a:p>
        </p:txBody>
      </p:sp>
      <p:cxnSp>
        <p:nvCxnSpPr>
          <p:cNvPr id="270" name="Straight Arrow Connector 269"/>
          <p:cNvCxnSpPr>
            <a:stCxn id="60" idx="2"/>
            <a:endCxn id="268" idx="0"/>
          </p:cNvCxnSpPr>
          <p:nvPr/>
        </p:nvCxnSpPr>
        <p:spPr>
          <a:xfrm>
            <a:off x="2771916" y="4863288"/>
            <a:ext cx="0" cy="11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274"/>
          <p:cNvCxnSpPr>
            <a:stCxn id="40" idx="1"/>
          </p:cNvCxnSpPr>
          <p:nvPr/>
        </p:nvCxnSpPr>
        <p:spPr>
          <a:xfrm rot="10800000" flipH="1" flipV="1">
            <a:off x="265464" y="3047034"/>
            <a:ext cx="2165267" cy="2072948"/>
          </a:xfrm>
          <a:prstGeom prst="bentConnector3">
            <a:avLst>
              <a:gd name="adj1" fmla="val -10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endCxn id="268" idx="1"/>
          </p:cNvCxnSpPr>
          <p:nvPr/>
        </p:nvCxnSpPr>
        <p:spPr>
          <a:xfrm>
            <a:off x="897063" y="3637091"/>
            <a:ext cx="1533669" cy="1482892"/>
          </a:xfrm>
          <a:prstGeom prst="bentConnector3">
            <a:avLst>
              <a:gd name="adj1" fmla="val -9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Elbow Connector 280"/>
          <p:cNvCxnSpPr>
            <a:endCxn id="268" idx="1"/>
          </p:cNvCxnSpPr>
          <p:nvPr/>
        </p:nvCxnSpPr>
        <p:spPr>
          <a:xfrm>
            <a:off x="1136678" y="4242726"/>
            <a:ext cx="1294054" cy="877257"/>
          </a:xfrm>
          <a:prstGeom prst="bentConnector3">
            <a:avLst>
              <a:gd name="adj1" fmla="val -10567"/>
            </a:avLst>
          </a:prstGeom>
          <a:ln>
            <a:tailEnd type="triangle"/>
          </a:ln>
        </p:spPr>
        <p:style>
          <a:lnRef idx="1">
            <a:schemeClr val="accent1"/>
          </a:lnRef>
          <a:fillRef idx="0">
            <a:schemeClr val="accent1"/>
          </a:fillRef>
          <a:effectRef idx="0">
            <a:schemeClr val="accent1"/>
          </a:effectRef>
          <a:fontRef idx="minor">
            <a:schemeClr val="tx1"/>
          </a:fontRef>
        </p:style>
      </p:cxnSp>
      <p:sp>
        <p:nvSpPr>
          <p:cNvPr id="287" name="Alternate Process 12">
            <a:extLst>
              <a:ext uri="{FF2B5EF4-FFF2-40B4-BE49-F238E27FC236}">
                <a16:creationId xmlns:a16="http://schemas.microsoft.com/office/drawing/2014/main" id="{BB78257B-EB62-2542-A71F-6ACE53B09E38}"/>
              </a:ext>
            </a:extLst>
          </p:cNvPr>
          <p:cNvSpPr/>
          <p:nvPr/>
        </p:nvSpPr>
        <p:spPr>
          <a:xfrm>
            <a:off x="3234559" y="5068230"/>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288" name="Process 43">
            <a:extLst>
              <a:ext uri="{FF2B5EF4-FFF2-40B4-BE49-F238E27FC236}">
                <a16:creationId xmlns:a16="http://schemas.microsoft.com/office/drawing/2014/main" id="{37F0D4E7-A22E-E343-A9E0-AA8ECC8FA64D}"/>
              </a:ext>
            </a:extLst>
          </p:cNvPr>
          <p:cNvSpPr/>
          <p:nvPr/>
        </p:nvSpPr>
        <p:spPr>
          <a:xfrm>
            <a:off x="3729314" y="5014059"/>
            <a:ext cx="596628" cy="211846"/>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Grab snack from bag</a:t>
            </a:r>
          </a:p>
        </p:txBody>
      </p:sp>
      <p:cxnSp>
        <p:nvCxnSpPr>
          <p:cNvPr id="290" name="Straight Arrow Connector 289"/>
          <p:cNvCxnSpPr>
            <a:stCxn id="268" idx="3"/>
            <a:endCxn id="287" idx="1"/>
          </p:cNvCxnSpPr>
          <p:nvPr/>
        </p:nvCxnSpPr>
        <p:spPr>
          <a:xfrm flipV="1">
            <a:off x="3113099" y="5119982"/>
            <a:ext cx="1214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cxnSpLocks/>
            <a:stCxn id="287" idx="3"/>
            <a:endCxn id="288" idx="1"/>
          </p:cNvCxnSpPr>
          <p:nvPr/>
        </p:nvCxnSpPr>
        <p:spPr>
          <a:xfrm>
            <a:off x="3527591" y="5119982"/>
            <a:ext cx="201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Alternate Process 12">
            <a:extLst>
              <a:ext uri="{FF2B5EF4-FFF2-40B4-BE49-F238E27FC236}">
                <a16:creationId xmlns:a16="http://schemas.microsoft.com/office/drawing/2014/main" id="{BB78257B-EB62-2542-A71F-6ACE53B09E38}"/>
              </a:ext>
            </a:extLst>
          </p:cNvPr>
          <p:cNvSpPr/>
          <p:nvPr/>
        </p:nvSpPr>
        <p:spPr>
          <a:xfrm>
            <a:off x="2631284" y="537771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96" name="Straight Arrow Connector 295"/>
          <p:cNvCxnSpPr>
            <a:stCxn id="268" idx="2"/>
            <a:endCxn id="294" idx="0"/>
          </p:cNvCxnSpPr>
          <p:nvPr/>
        </p:nvCxnSpPr>
        <p:spPr>
          <a:xfrm>
            <a:off x="2771916" y="5263714"/>
            <a:ext cx="5884" cy="11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294" idx="2"/>
            <a:endCxn id="68" idx="0"/>
          </p:cNvCxnSpPr>
          <p:nvPr/>
        </p:nvCxnSpPr>
        <p:spPr>
          <a:xfrm>
            <a:off x="2777800" y="5481222"/>
            <a:ext cx="0" cy="12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68" idx="2"/>
            <a:endCxn id="67" idx="0"/>
          </p:cNvCxnSpPr>
          <p:nvPr/>
        </p:nvCxnSpPr>
        <p:spPr>
          <a:xfrm flipH="1">
            <a:off x="2777799" y="5725114"/>
            <a:ext cx="1" cy="10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67" idx="2"/>
            <a:endCxn id="72" idx="0"/>
          </p:cNvCxnSpPr>
          <p:nvPr/>
        </p:nvCxnSpPr>
        <p:spPr>
          <a:xfrm flipH="1">
            <a:off x="2775585" y="5980522"/>
            <a:ext cx="2214" cy="12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144" idx="3"/>
            <a:endCxn id="28" idx="1"/>
          </p:cNvCxnSpPr>
          <p:nvPr/>
        </p:nvCxnSpPr>
        <p:spPr>
          <a:xfrm>
            <a:off x="4764149" y="1633340"/>
            <a:ext cx="141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5" name="Process 44">
            <a:extLst>
              <a:ext uri="{FF2B5EF4-FFF2-40B4-BE49-F238E27FC236}">
                <a16:creationId xmlns:a16="http://schemas.microsoft.com/office/drawing/2014/main" id="{E90DCEB4-C190-A548-B39F-9DC90F9F985B}"/>
              </a:ext>
            </a:extLst>
          </p:cNvPr>
          <p:cNvSpPr/>
          <p:nvPr/>
        </p:nvSpPr>
        <p:spPr>
          <a:xfrm>
            <a:off x="8972020" y="2691952"/>
            <a:ext cx="601158"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Shop for myself</a:t>
            </a:r>
          </a:p>
        </p:txBody>
      </p:sp>
      <p:sp>
        <p:nvSpPr>
          <p:cNvPr id="10" name="Process 9">
            <a:extLst>
              <a:ext uri="{FF2B5EF4-FFF2-40B4-BE49-F238E27FC236}">
                <a16:creationId xmlns:a16="http://schemas.microsoft.com/office/drawing/2014/main" id="{405AD8C3-C218-D640-8F78-CA0AD85579E8}"/>
              </a:ext>
            </a:extLst>
          </p:cNvPr>
          <p:cNvSpPr/>
          <p:nvPr/>
        </p:nvSpPr>
        <p:spPr>
          <a:xfrm>
            <a:off x="3651912" y="1180473"/>
            <a:ext cx="665694" cy="1165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Breakfast</a:t>
            </a:r>
          </a:p>
        </p:txBody>
      </p:sp>
      <p:cxnSp>
        <p:nvCxnSpPr>
          <p:cNvPr id="21" name="Straight Arrow Connector 20">
            <a:extLst>
              <a:ext uri="{FF2B5EF4-FFF2-40B4-BE49-F238E27FC236}">
                <a16:creationId xmlns:a16="http://schemas.microsoft.com/office/drawing/2014/main" id="{31F3630D-206B-9F4D-B1C8-6A492663B9AE}"/>
              </a:ext>
            </a:extLst>
          </p:cNvPr>
          <p:cNvCxnSpPr>
            <a:stCxn id="16" idx="2"/>
            <a:endCxn id="10" idx="0"/>
          </p:cNvCxnSpPr>
          <p:nvPr/>
        </p:nvCxnSpPr>
        <p:spPr>
          <a:xfrm>
            <a:off x="3984759" y="1029413"/>
            <a:ext cx="0" cy="15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Process 27">
            <a:extLst>
              <a:ext uri="{FF2B5EF4-FFF2-40B4-BE49-F238E27FC236}">
                <a16:creationId xmlns:a16="http://schemas.microsoft.com/office/drawing/2014/main" id="{3E0C7876-1058-664D-ACB2-AB0B5690F062}"/>
              </a:ext>
            </a:extLst>
          </p:cNvPr>
          <p:cNvSpPr/>
          <p:nvPr/>
        </p:nvSpPr>
        <p:spPr>
          <a:xfrm>
            <a:off x="4905992" y="1574582"/>
            <a:ext cx="596037" cy="1175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Workout</a:t>
            </a:r>
          </a:p>
        </p:txBody>
      </p:sp>
      <p:sp>
        <p:nvSpPr>
          <p:cNvPr id="318" name="Decision 8">
            <a:extLst>
              <a:ext uri="{FF2B5EF4-FFF2-40B4-BE49-F238E27FC236}">
                <a16:creationId xmlns:a16="http://schemas.microsoft.com/office/drawing/2014/main" id="{44A023FD-2E58-934D-B2A6-9B419F342789}"/>
              </a:ext>
            </a:extLst>
          </p:cNvPr>
          <p:cNvSpPr/>
          <p:nvPr/>
        </p:nvSpPr>
        <p:spPr>
          <a:xfrm>
            <a:off x="5694389" y="1488432"/>
            <a:ext cx="741038"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Class or Study?</a:t>
            </a:r>
          </a:p>
        </p:txBody>
      </p:sp>
      <p:cxnSp>
        <p:nvCxnSpPr>
          <p:cNvPr id="320" name="Straight Arrow Connector 319"/>
          <p:cNvCxnSpPr>
            <a:stCxn id="28" idx="3"/>
            <a:endCxn id="318" idx="1"/>
          </p:cNvCxnSpPr>
          <p:nvPr/>
        </p:nvCxnSpPr>
        <p:spPr>
          <a:xfrm flipV="1">
            <a:off x="5502029" y="1632164"/>
            <a:ext cx="192360" cy="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1" name="Decision 37">
            <a:extLst>
              <a:ext uri="{FF2B5EF4-FFF2-40B4-BE49-F238E27FC236}">
                <a16:creationId xmlns:a16="http://schemas.microsoft.com/office/drawing/2014/main" id="{808E584E-D3AE-2D4E-80EC-10E0AAF76540}"/>
              </a:ext>
            </a:extLst>
          </p:cNvPr>
          <p:cNvSpPr/>
          <p:nvPr/>
        </p:nvSpPr>
        <p:spPr>
          <a:xfrm>
            <a:off x="5680187" y="2590687"/>
            <a:ext cx="800479"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 to shop for event?</a:t>
            </a:r>
          </a:p>
        </p:txBody>
      </p:sp>
      <p:sp>
        <p:nvSpPr>
          <p:cNvPr id="405" name="Decision 37">
            <a:extLst>
              <a:ext uri="{FF2B5EF4-FFF2-40B4-BE49-F238E27FC236}">
                <a16:creationId xmlns:a16="http://schemas.microsoft.com/office/drawing/2014/main" id="{808E584E-D3AE-2D4E-80EC-10E0AAF76540}"/>
              </a:ext>
            </a:extLst>
          </p:cNvPr>
          <p:cNvSpPr/>
          <p:nvPr/>
        </p:nvSpPr>
        <p:spPr>
          <a:xfrm>
            <a:off x="5703614" y="3200741"/>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Social event?</a:t>
            </a:r>
          </a:p>
        </p:txBody>
      </p:sp>
      <p:sp>
        <p:nvSpPr>
          <p:cNvPr id="433" name="Decision 37">
            <a:extLst>
              <a:ext uri="{FF2B5EF4-FFF2-40B4-BE49-F238E27FC236}">
                <a16:creationId xmlns:a16="http://schemas.microsoft.com/office/drawing/2014/main" id="{808E584E-D3AE-2D4E-80EC-10E0AAF76540}"/>
              </a:ext>
            </a:extLst>
          </p:cNvPr>
          <p:cNvSpPr/>
          <p:nvPr/>
        </p:nvSpPr>
        <p:spPr>
          <a:xfrm>
            <a:off x="5705039" y="3759308"/>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Am I hungry?</a:t>
            </a:r>
          </a:p>
        </p:txBody>
      </p:sp>
      <p:sp>
        <p:nvSpPr>
          <p:cNvPr id="458" name="Process 44">
            <a:extLst>
              <a:ext uri="{FF2B5EF4-FFF2-40B4-BE49-F238E27FC236}">
                <a16:creationId xmlns:a16="http://schemas.microsoft.com/office/drawing/2014/main" id="{E90DCEB4-C190-A548-B39F-9DC90F9F985B}"/>
              </a:ext>
            </a:extLst>
          </p:cNvPr>
          <p:cNvSpPr/>
          <p:nvPr/>
        </p:nvSpPr>
        <p:spPr>
          <a:xfrm>
            <a:off x="5780993" y="4553409"/>
            <a:ext cx="601717" cy="12473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if needed</a:t>
            </a:r>
          </a:p>
        </p:txBody>
      </p:sp>
      <p:sp>
        <p:nvSpPr>
          <p:cNvPr id="459" name="Process 44">
            <a:extLst>
              <a:ext uri="{FF2B5EF4-FFF2-40B4-BE49-F238E27FC236}">
                <a16:creationId xmlns:a16="http://schemas.microsoft.com/office/drawing/2014/main" id="{E90DCEB4-C190-A548-B39F-9DC90F9F985B}"/>
              </a:ext>
            </a:extLst>
          </p:cNvPr>
          <p:cNvSpPr/>
          <p:nvPr/>
        </p:nvSpPr>
        <p:spPr>
          <a:xfrm>
            <a:off x="5775858" y="4778416"/>
            <a:ext cx="611988" cy="1499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Watch TV/ Go to Bed</a:t>
            </a:r>
          </a:p>
        </p:txBody>
      </p:sp>
      <p:sp>
        <p:nvSpPr>
          <p:cNvPr id="29" name="Process 28">
            <a:extLst>
              <a:ext uri="{FF2B5EF4-FFF2-40B4-BE49-F238E27FC236}">
                <a16:creationId xmlns:a16="http://schemas.microsoft.com/office/drawing/2014/main" id="{1FF84F76-4067-824B-A7E6-613EDBC26AE2}"/>
              </a:ext>
            </a:extLst>
          </p:cNvPr>
          <p:cNvSpPr/>
          <p:nvPr/>
        </p:nvSpPr>
        <p:spPr>
          <a:xfrm>
            <a:off x="5777684" y="2115744"/>
            <a:ext cx="596407" cy="133477"/>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Grocery Shopping</a:t>
            </a:r>
          </a:p>
        </p:txBody>
      </p:sp>
      <p:sp>
        <p:nvSpPr>
          <p:cNvPr id="30" name="Process 29">
            <a:extLst>
              <a:ext uri="{FF2B5EF4-FFF2-40B4-BE49-F238E27FC236}">
                <a16:creationId xmlns:a16="http://schemas.microsoft.com/office/drawing/2014/main" id="{DA34905A-16B0-F345-AC35-30D3AA3BEFEE}"/>
              </a:ext>
            </a:extLst>
          </p:cNvPr>
          <p:cNvSpPr/>
          <p:nvPr/>
        </p:nvSpPr>
        <p:spPr>
          <a:xfrm>
            <a:off x="6985932" y="1584330"/>
            <a:ext cx="571814" cy="1121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at home</a:t>
            </a:r>
          </a:p>
        </p:txBody>
      </p:sp>
      <p:sp>
        <p:nvSpPr>
          <p:cNvPr id="89" name="Process 44">
            <a:extLst>
              <a:ext uri="{FF2B5EF4-FFF2-40B4-BE49-F238E27FC236}">
                <a16:creationId xmlns:a16="http://schemas.microsoft.com/office/drawing/2014/main" id="{E90DCEB4-C190-A548-B39F-9DC90F9F985B}"/>
              </a:ext>
            </a:extLst>
          </p:cNvPr>
          <p:cNvSpPr/>
          <p:nvPr/>
        </p:nvSpPr>
        <p:spPr>
          <a:xfrm>
            <a:off x="7046813" y="3255534"/>
            <a:ext cx="469883" cy="1206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Get ready</a:t>
            </a:r>
          </a:p>
        </p:txBody>
      </p:sp>
      <p:sp>
        <p:nvSpPr>
          <p:cNvPr id="97" name="Process 44">
            <a:extLst>
              <a:ext uri="{FF2B5EF4-FFF2-40B4-BE49-F238E27FC236}">
                <a16:creationId xmlns:a16="http://schemas.microsoft.com/office/drawing/2014/main" id="{E90DCEB4-C190-A548-B39F-9DC90F9F985B}"/>
              </a:ext>
            </a:extLst>
          </p:cNvPr>
          <p:cNvSpPr/>
          <p:nvPr/>
        </p:nvSpPr>
        <p:spPr>
          <a:xfrm>
            <a:off x="4492114" y="3756485"/>
            <a:ext cx="647529" cy="189276"/>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Buy food or  grab snack from bag</a:t>
            </a:r>
          </a:p>
        </p:txBody>
      </p:sp>
      <p:sp>
        <p:nvSpPr>
          <p:cNvPr id="323" name="Alternate Process 12">
            <a:extLst>
              <a:ext uri="{FF2B5EF4-FFF2-40B4-BE49-F238E27FC236}">
                <a16:creationId xmlns:a16="http://schemas.microsoft.com/office/drawing/2014/main" id="{BB78257B-EB62-2542-A71F-6ACE53B09E38}"/>
              </a:ext>
            </a:extLst>
          </p:cNvPr>
          <p:cNvSpPr/>
          <p:nvPr/>
        </p:nvSpPr>
        <p:spPr>
          <a:xfrm>
            <a:off x="6574206" y="158492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25" name="Straight Arrow Connector 324"/>
          <p:cNvCxnSpPr>
            <a:stCxn id="318" idx="3"/>
            <a:endCxn id="323" idx="1"/>
          </p:cNvCxnSpPr>
          <p:nvPr/>
        </p:nvCxnSpPr>
        <p:spPr>
          <a:xfrm>
            <a:off x="6435427" y="1632164"/>
            <a:ext cx="138779" cy="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6" name="Alternate Process 12">
            <a:extLst>
              <a:ext uri="{FF2B5EF4-FFF2-40B4-BE49-F238E27FC236}">
                <a16:creationId xmlns:a16="http://schemas.microsoft.com/office/drawing/2014/main" id="{BB78257B-EB62-2542-A71F-6ACE53B09E38}"/>
              </a:ext>
            </a:extLst>
          </p:cNvPr>
          <p:cNvSpPr/>
          <p:nvPr/>
        </p:nvSpPr>
        <p:spPr>
          <a:xfrm>
            <a:off x="5924232" y="189505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328" name="Straight Arrow Connector 327"/>
          <p:cNvCxnSpPr>
            <a:stCxn id="318" idx="2"/>
            <a:endCxn id="326" idx="0"/>
          </p:cNvCxnSpPr>
          <p:nvPr/>
        </p:nvCxnSpPr>
        <p:spPr>
          <a:xfrm>
            <a:off x="6064908" y="1775895"/>
            <a:ext cx="5840" cy="11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a:stCxn id="323" idx="3"/>
            <a:endCxn id="30" idx="1"/>
          </p:cNvCxnSpPr>
          <p:nvPr/>
        </p:nvCxnSpPr>
        <p:spPr>
          <a:xfrm>
            <a:off x="6867238" y="1636680"/>
            <a:ext cx="118694" cy="3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3" name="Process 43">
            <a:extLst>
              <a:ext uri="{FF2B5EF4-FFF2-40B4-BE49-F238E27FC236}">
                <a16:creationId xmlns:a16="http://schemas.microsoft.com/office/drawing/2014/main" id="{37F0D4E7-A22E-E343-A9E0-AA8ECC8FA64D}"/>
              </a:ext>
            </a:extLst>
          </p:cNvPr>
          <p:cNvSpPr/>
          <p:nvPr/>
        </p:nvSpPr>
        <p:spPr>
          <a:xfrm>
            <a:off x="7691258" y="1559891"/>
            <a:ext cx="596628" cy="174215"/>
          </a:xfrm>
          <a:prstGeom prst="flowChart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Grab snack from bag</a:t>
            </a:r>
          </a:p>
        </p:txBody>
      </p:sp>
      <p:cxnSp>
        <p:nvCxnSpPr>
          <p:cNvPr id="335" name="Straight Arrow Connector 334"/>
          <p:cNvCxnSpPr>
            <a:cxnSpLocks/>
            <a:stCxn id="30" idx="3"/>
            <a:endCxn id="333" idx="1"/>
          </p:cNvCxnSpPr>
          <p:nvPr/>
        </p:nvCxnSpPr>
        <p:spPr>
          <a:xfrm>
            <a:off x="7557746" y="1640420"/>
            <a:ext cx="133512" cy="6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Process 44">
            <a:extLst>
              <a:ext uri="{FF2B5EF4-FFF2-40B4-BE49-F238E27FC236}">
                <a16:creationId xmlns:a16="http://schemas.microsoft.com/office/drawing/2014/main" id="{E90DCEB4-C190-A548-B39F-9DC90F9F985B}"/>
              </a:ext>
            </a:extLst>
          </p:cNvPr>
          <p:cNvSpPr/>
          <p:nvPr/>
        </p:nvSpPr>
        <p:spPr>
          <a:xfrm>
            <a:off x="8440205" y="1584928"/>
            <a:ext cx="718452" cy="11816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Attend Class/ Study</a:t>
            </a:r>
          </a:p>
        </p:txBody>
      </p:sp>
      <p:cxnSp>
        <p:nvCxnSpPr>
          <p:cNvPr id="339" name="Straight Arrow Connector 338"/>
          <p:cNvCxnSpPr>
            <a:cxnSpLocks/>
            <a:stCxn id="333" idx="3"/>
            <a:endCxn id="337" idx="1"/>
          </p:cNvCxnSpPr>
          <p:nvPr/>
        </p:nvCxnSpPr>
        <p:spPr>
          <a:xfrm flipV="1">
            <a:off x="8287886" y="1644010"/>
            <a:ext cx="152319" cy="2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26" idx="2"/>
            <a:endCxn id="29" idx="0"/>
          </p:cNvCxnSpPr>
          <p:nvPr/>
        </p:nvCxnSpPr>
        <p:spPr>
          <a:xfrm>
            <a:off x="6070748" y="1998557"/>
            <a:ext cx="5140" cy="117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8" name="Alternate Process 12">
            <a:extLst>
              <a:ext uri="{FF2B5EF4-FFF2-40B4-BE49-F238E27FC236}">
                <a16:creationId xmlns:a16="http://schemas.microsoft.com/office/drawing/2014/main" id="{BB78257B-EB62-2542-A71F-6ACE53B09E38}"/>
              </a:ext>
            </a:extLst>
          </p:cNvPr>
          <p:cNvSpPr/>
          <p:nvPr/>
        </p:nvSpPr>
        <p:spPr>
          <a:xfrm>
            <a:off x="5931341" y="299858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360" name="Straight Arrow Connector 359"/>
          <p:cNvCxnSpPr>
            <a:stCxn id="351" idx="2"/>
            <a:endCxn id="358" idx="0"/>
          </p:cNvCxnSpPr>
          <p:nvPr/>
        </p:nvCxnSpPr>
        <p:spPr>
          <a:xfrm flipH="1">
            <a:off x="6077857" y="2900803"/>
            <a:ext cx="2570" cy="9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2" name="Alternate Process 12">
            <a:extLst>
              <a:ext uri="{FF2B5EF4-FFF2-40B4-BE49-F238E27FC236}">
                <a16:creationId xmlns:a16="http://schemas.microsoft.com/office/drawing/2014/main" id="{BB78257B-EB62-2542-A71F-6ACE53B09E38}"/>
              </a:ext>
            </a:extLst>
          </p:cNvPr>
          <p:cNvSpPr/>
          <p:nvPr/>
        </p:nvSpPr>
        <p:spPr>
          <a:xfrm>
            <a:off x="6646548" y="2688746"/>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64" name="Straight Arrow Connector 363"/>
          <p:cNvCxnSpPr>
            <a:stCxn id="351" idx="3"/>
            <a:endCxn id="362" idx="1"/>
          </p:cNvCxnSpPr>
          <p:nvPr/>
        </p:nvCxnSpPr>
        <p:spPr>
          <a:xfrm flipV="1">
            <a:off x="6480666" y="2740498"/>
            <a:ext cx="165882" cy="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6" name="Process 44">
            <a:extLst>
              <a:ext uri="{FF2B5EF4-FFF2-40B4-BE49-F238E27FC236}">
                <a16:creationId xmlns:a16="http://schemas.microsoft.com/office/drawing/2014/main" id="{E90DCEB4-C190-A548-B39F-9DC90F9F985B}"/>
              </a:ext>
            </a:extLst>
          </p:cNvPr>
          <p:cNvSpPr/>
          <p:nvPr/>
        </p:nvSpPr>
        <p:spPr>
          <a:xfrm>
            <a:off x="7043729" y="2688882"/>
            <a:ext cx="518860"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Shopping</a:t>
            </a:r>
          </a:p>
        </p:txBody>
      </p:sp>
      <p:cxnSp>
        <p:nvCxnSpPr>
          <p:cNvPr id="368" name="Straight Arrow Connector 367"/>
          <p:cNvCxnSpPr>
            <a:stCxn id="362" idx="3"/>
            <a:endCxn id="366" idx="1"/>
          </p:cNvCxnSpPr>
          <p:nvPr/>
        </p:nvCxnSpPr>
        <p:spPr>
          <a:xfrm>
            <a:off x="6939580" y="2740498"/>
            <a:ext cx="104149" cy="7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0" name="Decision 37">
            <a:extLst>
              <a:ext uri="{FF2B5EF4-FFF2-40B4-BE49-F238E27FC236}">
                <a16:creationId xmlns:a16="http://schemas.microsoft.com/office/drawing/2014/main" id="{808E584E-D3AE-2D4E-80EC-10E0AAF76540}"/>
              </a:ext>
            </a:extLst>
          </p:cNvPr>
          <p:cNvSpPr/>
          <p:nvPr/>
        </p:nvSpPr>
        <p:spPr>
          <a:xfrm>
            <a:off x="7691258" y="2598113"/>
            <a:ext cx="716872"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Treat myself?</a:t>
            </a:r>
          </a:p>
        </p:txBody>
      </p:sp>
      <p:cxnSp>
        <p:nvCxnSpPr>
          <p:cNvPr id="372" name="Straight Arrow Connector 371"/>
          <p:cNvCxnSpPr>
            <a:stCxn id="366" idx="3"/>
            <a:endCxn id="370" idx="1"/>
          </p:cNvCxnSpPr>
          <p:nvPr/>
        </p:nvCxnSpPr>
        <p:spPr>
          <a:xfrm>
            <a:off x="7562589" y="2747621"/>
            <a:ext cx="128669" cy="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4" name="Alternate Process 12">
            <a:extLst>
              <a:ext uri="{FF2B5EF4-FFF2-40B4-BE49-F238E27FC236}">
                <a16:creationId xmlns:a16="http://schemas.microsoft.com/office/drawing/2014/main" id="{BB78257B-EB62-2542-A71F-6ACE53B09E38}"/>
              </a:ext>
            </a:extLst>
          </p:cNvPr>
          <p:cNvSpPr/>
          <p:nvPr/>
        </p:nvSpPr>
        <p:spPr>
          <a:xfrm>
            <a:off x="8575842" y="2698939"/>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78" name="Straight Arrow Connector 377"/>
          <p:cNvCxnSpPr>
            <a:stCxn id="370" idx="3"/>
            <a:endCxn id="374" idx="1"/>
          </p:cNvCxnSpPr>
          <p:nvPr/>
        </p:nvCxnSpPr>
        <p:spPr>
          <a:xfrm flipV="1">
            <a:off x="8408130" y="2750691"/>
            <a:ext cx="167712" cy="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a:stCxn id="374" idx="3"/>
            <a:endCxn id="395" idx="1"/>
          </p:cNvCxnSpPr>
          <p:nvPr/>
        </p:nvCxnSpPr>
        <p:spPr>
          <a:xfrm>
            <a:off x="8868874" y="2750691"/>
            <a:ext cx="103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p:cNvCxnSpPr>
            <a:stCxn id="358" idx="2"/>
            <a:endCxn id="405" idx="0"/>
          </p:cNvCxnSpPr>
          <p:nvPr/>
        </p:nvCxnSpPr>
        <p:spPr>
          <a:xfrm>
            <a:off x="6077857" y="3102091"/>
            <a:ext cx="2570" cy="9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9" name="Alternate Process 12">
            <a:extLst>
              <a:ext uri="{FF2B5EF4-FFF2-40B4-BE49-F238E27FC236}">
                <a16:creationId xmlns:a16="http://schemas.microsoft.com/office/drawing/2014/main" id="{BB78257B-EB62-2542-A71F-6ACE53B09E38}"/>
              </a:ext>
            </a:extLst>
          </p:cNvPr>
          <p:cNvSpPr/>
          <p:nvPr/>
        </p:nvSpPr>
        <p:spPr>
          <a:xfrm>
            <a:off x="6638092" y="3263899"/>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410" name="Alternate Process 12">
            <a:extLst>
              <a:ext uri="{FF2B5EF4-FFF2-40B4-BE49-F238E27FC236}">
                <a16:creationId xmlns:a16="http://schemas.microsoft.com/office/drawing/2014/main" id="{BB78257B-EB62-2542-A71F-6ACE53B09E38}"/>
              </a:ext>
            </a:extLst>
          </p:cNvPr>
          <p:cNvSpPr/>
          <p:nvPr/>
        </p:nvSpPr>
        <p:spPr>
          <a:xfrm>
            <a:off x="5933911" y="354692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412" name="Straight Arrow Connector 411"/>
          <p:cNvCxnSpPr>
            <a:stCxn id="405" idx="3"/>
            <a:endCxn id="409" idx="1"/>
          </p:cNvCxnSpPr>
          <p:nvPr/>
        </p:nvCxnSpPr>
        <p:spPr>
          <a:xfrm flipV="1">
            <a:off x="6457240" y="3315651"/>
            <a:ext cx="180852"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a:stCxn id="405" idx="2"/>
            <a:endCxn id="410" idx="0"/>
          </p:cNvCxnSpPr>
          <p:nvPr/>
        </p:nvCxnSpPr>
        <p:spPr>
          <a:xfrm>
            <a:off x="6080427" y="3431010"/>
            <a:ext cx="0" cy="11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409" idx="3"/>
            <a:endCxn id="89" idx="1"/>
          </p:cNvCxnSpPr>
          <p:nvPr/>
        </p:nvCxnSpPr>
        <p:spPr>
          <a:xfrm>
            <a:off x="6931124" y="3315651"/>
            <a:ext cx="115689"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5" name="Process 44">
            <a:extLst>
              <a:ext uri="{FF2B5EF4-FFF2-40B4-BE49-F238E27FC236}">
                <a16:creationId xmlns:a16="http://schemas.microsoft.com/office/drawing/2014/main" id="{E90DCEB4-C190-A548-B39F-9DC90F9F985B}"/>
              </a:ext>
            </a:extLst>
          </p:cNvPr>
          <p:cNvSpPr/>
          <p:nvPr/>
        </p:nvSpPr>
        <p:spPr>
          <a:xfrm>
            <a:off x="7660024" y="3262497"/>
            <a:ext cx="784720" cy="12096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to event/socialize</a:t>
            </a:r>
          </a:p>
        </p:txBody>
      </p:sp>
      <p:cxnSp>
        <p:nvCxnSpPr>
          <p:cNvPr id="427" name="Straight Arrow Connector 426"/>
          <p:cNvCxnSpPr>
            <a:stCxn id="89" idx="3"/>
            <a:endCxn id="425" idx="1"/>
          </p:cNvCxnSpPr>
          <p:nvPr/>
        </p:nvCxnSpPr>
        <p:spPr>
          <a:xfrm>
            <a:off x="7516696" y="3315876"/>
            <a:ext cx="143328" cy="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p:cNvCxnSpPr>
            <a:stCxn id="410" idx="2"/>
            <a:endCxn id="433" idx="0"/>
          </p:cNvCxnSpPr>
          <p:nvPr/>
        </p:nvCxnSpPr>
        <p:spPr>
          <a:xfrm>
            <a:off x="6080427" y="3650431"/>
            <a:ext cx="1425" cy="10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7" name="Alternate Process 12">
            <a:extLst>
              <a:ext uri="{FF2B5EF4-FFF2-40B4-BE49-F238E27FC236}">
                <a16:creationId xmlns:a16="http://schemas.microsoft.com/office/drawing/2014/main" id="{BB78257B-EB62-2542-A71F-6ACE53B09E38}"/>
              </a:ext>
            </a:extLst>
          </p:cNvPr>
          <p:cNvSpPr/>
          <p:nvPr/>
        </p:nvSpPr>
        <p:spPr>
          <a:xfrm>
            <a:off x="5281192" y="382548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446" name="Alternate Process 12">
            <a:extLst>
              <a:ext uri="{FF2B5EF4-FFF2-40B4-BE49-F238E27FC236}">
                <a16:creationId xmlns:a16="http://schemas.microsoft.com/office/drawing/2014/main" id="{BB78257B-EB62-2542-A71F-6ACE53B09E38}"/>
              </a:ext>
            </a:extLst>
          </p:cNvPr>
          <p:cNvSpPr/>
          <p:nvPr/>
        </p:nvSpPr>
        <p:spPr>
          <a:xfrm>
            <a:off x="5935336" y="408669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448" name="Straight Arrow Connector 447"/>
          <p:cNvCxnSpPr>
            <a:stCxn id="433" idx="2"/>
            <a:endCxn id="446" idx="0"/>
          </p:cNvCxnSpPr>
          <p:nvPr/>
        </p:nvCxnSpPr>
        <p:spPr>
          <a:xfrm>
            <a:off x="6081852" y="3989577"/>
            <a:ext cx="0" cy="9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 name="Process 44">
            <a:extLst>
              <a:ext uri="{FF2B5EF4-FFF2-40B4-BE49-F238E27FC236}">
                <a16:creationId xmlns:a16="http://schemas.microsoft.com/office/drawing/2014/main" id="{E90DCEB4-C190-A548-B39F-9DC90F9F985B}"/>
              </a:ext>
            </a:extLst>
          </p:cNvPr>
          <p:cNvSpPr/>
          <p:nvPr/>
        </p:nvSpPr>
        <p:spPr>
          <a:xfrm>
            <a:off x="5783208" y="4309256"/>
            <a:ext cx="597287" cy="1198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Home</a:t>
            </a:r>
          </a:p>
        </p:txBody>
      </p:sp>
      <p:cxnSp>
        <p:nvCxnSpPr>
          <p:cNvPr id="454" name="Straight Arrow Connector 453"/>
          <p:cNvCxnSpPr>
            <a:stCxn id="446" idx="2"/>
            <a:endCxn id="450" idx="0"/>
          </p:cNvCxnSpPr>
          <p:nvPr/>
        </p:nvCxnSpPr>
        <p:spPr>
          <a:xfrm>
            <a:off x="6081852" y="4190197"/>
            <a:ext cx="0" cy="119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a:stCxn id="450" idx="2"/>
            <a:endCxn id="458" idx="0"/>
          </p:cNvCxnSpPr>
          <p:nvPr/>
        </p:nvCxnSpPr>
        <p:spPr>
          <a:xfrm>
            <a:off x="6081852" y="4429123"/>
            <a:ext cx="0" cy="12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a:stCxn id="458" idx="2"/>
            <a:endCxn id="459" idx="0"/>
          </p:cNvCxnSpPr>
          <p:nvPr/>
        </p:nvCxnSpPr>
        <p:spPr>
          <a:xfrm>
            <a:off x="6081852" y="4678144"/>
            <a:ext cx="0" cy="100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Elbow Connector 472"/>
          <p:cNvCxnSpPr>
            <a:cxnSpLocks/>
            <a:stCxn id="44" idx="1"/>
            <a:endCxn id="45" idx="1"/>
          </p:cNvCxnSpPr>
          <p:nvPr/>
        </p:nvCxnSpPr>
        <p:spPr>
          <a:xfrm rot="10800000" flipH="1" flipV="1">
            <a:off x="1199574" y="2204684"/>
            <a:ext cx="1268311" cy="513171"/>
          </a:xfrm>
          <a:prstGeom prst="bentConnector3">
            <a:avLst>
              <a:gd name="adj1" fmla="val -180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a:stCxn id="433" idx="1"/>
            <a:endCxn id="437" idx="3"/>
          </p:cNvCxnSpPr>
          <p:nvPr/>
        </p:nvCxnSpPr>
        <p:spPr>
          <a:xfrm flipH="1">
            <a:off x="5574224" y="3874443"/>
            <a:ext cx="130815" cy="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a:cxnSpLocks/>
            <a:stCxn id="437" idx="1"/>
          </p:cNvCxnSpPr>
          <p:nvPr/>
        </p:nvCxnSpPr>
        <p:spPr>
          <a:xfrm flipH="1">
            <a:off x="5126924" y="3877235"/>
            <a:ext cx="154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Elbow Connector 488"/>
          <p:cNvCxnSpPr>
            <a:stCxn id="337" idx="3"/>
            <a:endCxn id="433" idx="3"/>
          </p:cNvCxnSpPr>
          <p:nvPr/>
        </p:nvCxnSpPr>
        <p:spPr>
          <a:xfrm flipH="1">
            <a:off x="6458665" y="1644010"/>
            <a:ext cx="2699992" cy="2230433"/>
          </a:xfrm>
          <a:prstGeom prst="bentConnector3">
            <a:avLst>
              <a:gd name="adj1" fmla="val -84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Elbow Connector 491"/>
          <p:cNvCxnSpPr>
            <a:stCxn id="395" idx="3"/>
            <a:endCxn id="433" idx="3"/>
          </p:cNvCxnSpPr>
          <p:nvPr/>
        </p:nvCxnSpPr>
        <p:spPr>
          <a:xfrm flipH="1">
            <a:off x="6458665" y="2750691"/>
            <a:ext cx="3114513" cy="1123752"/>
          </a:xfrm>
          <a:prstGeom prst="bentConnector3">
            <a:avLst>
              <a:gd name="adj1" fmla="val -1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Elbow Connector 494"/>
          <p:cNvCxnSpPr>
            <a:stCxn id="425" idx="3"/>
            <a:endCxn id="433" idx="3"/>
          </p:cNvCxnSpPr>
          <p:nvPr/>
        </p:nvCxnSpPr>
        <p:spPr>
          <a:xfrm flipH="1">
            <a:off x="6458665" y="3322979"/>
            <a:ext cx="1986079" cy="551464"/>
          </a:xfrm>
          <a:prstGeom prst="bentConnector3">
            <a:avLst>
              <a:gd name="adj1" fmla="val -115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Elbow Connector 499"/>
          <p:cNvCxnSpPr>
            <a:cxnSpLocks/>
            <a:stCxn id="288" idx="2"/>
            <a:endCxn id="68" idx="3"/>
          </p:cNvCxnSpPr>
          <p:nvPr/>
        </p:nvCxnSpPr>
        <p:spPr>
          <a:xfrm rot="5400000">
            <a:off x="3332398" y="4969951"/>
            <a:ext cx="439276" cy="9511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1" name="TextBox 500"/>
          <p:cNvSpPr txBox="1"/>
          <p:nvPr/>
        </p:nvSpPr>
        <p:spPr>
          <a:xfrm>
            <a:off x="6699272" y="4465563"/>
            <a:ext cx="5126968" cy="2086725"/>
          </a:xfrm>
          <a:prstGeom prst="rect">
            <a:avLst/>
          </a:prstGeom>
          <a:noFill/>
        </p:spPr>
        <p:txBody>
          <a:bodyPr wrap="square" rtlCol="0">
            <a:spAutoFit/>
          </a:bodyPr>
          <a:lstStyle/>
          <a:p>
            <a:pPr>
              <a:lnSpc>
                <a:spcPct val="90000"/>
              </a:lnSpc>
            </a:pPr>
            <a:r>
              <a:rPr lang="en-US" dirty="0"/>
              <a:t>In the new process, snack runs will be eliminated throughout the day by buying snacks during my grocery shopping and keeping them easily accessible in my bag and in my car.</a:t>
            </a:r>
          </a:p>
          <a:p>
            <a:pPr>
              <a:lnSpc>
                <a:spcPct val="90000"/>
              </a:lnSpc>
            </a:pPr>
            <a:endParaRPr lang="en-US" b="1" dirty="0"/>
          </a:p>
          <a:p>
            <a:pPr>
              <a:lnSpc>
                <a:spcPct val="90000"/>
              </a:lnSpc>
            </a:pPr>
            <a:r>
              <a:rPr lang="en-US" dirty="0"/>
              <a:t>Therefore, when I need a snack, I do not have to waste time driving out to buy snacks, but instead grab some snacks from my bag or car.</a:t>
            </a:r>
            <a:endParaRPr lang="en-US" sz="1000" dirty="0"/>
          </a:p>
        </p:txBody>
      </p:sp>
      <p:sp>
        <p:nvSpPr>
          <p:cNvPr id="135" name="Process 134">
            <a:extLst>
              <a:ext uri="{FF2B5EF4-FFF2-40B4-BE49-F238E27FC236}">
                <a16:creationId xmlns:a16="http://schemas.microsoft.com/office/drawing/2014/main" id="{95A18533-B15A-1443-806E-DE2D1849F850}"/>
              </a:ext>
            </a:extLst>
          </p:cNvPr>
          <p:cNvSpPr/>
          <p:nvPr/>
        </p:nvSpPr>
        <p:spPr>
          <a:xfrm>
            <a:off x="5777684" y="2360094"/>
            <a:ext cx="596407" cy="133477"/>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Gas if needed</a:t>
            </a:r>
          </a:p>
        </p:txBody>
      </p:sp>
      <p:cxnSp>
        <p:nvCxnSpPr>
          <p:cNvPr id="8" name="Straight Arrow Connector 7">
            <a:extLst>
              <a:ext uri="{FF2B5EF4-FFF2-40B4-BE49-F238E27FC236}">
                <a16:creationId xmlns:a16="http://schemas.microsoft.com/office/drawing/2014/main" id="{845758E5-C49F-F041-ACA2-287918C90EFE}"/>
              </a:ext>
            </a:extLst>
          </p:cNvPr>
          <p:cNvCxnSpPr>
            <a:stCxn id="29" idx="2"/>
            <a:endCxn id="135" idx="0"/>
          </p:cNvCxnSpPr>
          <p:nvPr/>
        </p:nvCxnSpPr>
        <p:spPr>
          <a:xfrm>
            <a:off x="6075888" y="2249221"/>
            <a:ext cx="0" cy="11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DCE326-6747-C443-8AC8-1A04CBA56C3D}"/>
              </a:ext>
            </a:extLst>
          </p:cNvPr>
          <p:cNvCxnSpPr>
            <a:stCxn id="135" idx="2"/>
            <a:endCxn id="351" idx="0"/>
          </p:cNvCxnSpPr>
          <p:nvPr/>
        </p:nvCxnSpPr>
        <p:spPr>
          <a:xfrm>
            <a:off x="6075888" y="2493571"/>
            <a:ext cx="4539" cy="9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3ECE2AB-A9E2-6C40-881C-16F70D21F298}"/>
              </a:ext>
            </a:extLst>
          </p:cNvPr>
          <p:cNvCxnSpPr>
            <a:cxnSpLocks/>
            <a:stCxn id="97" idx="2"/>
            <a:endCxn id="450" idx="1"/>
          </p:cNvCxnSpPr>
          <p:nvPr/>
        </p:nvCxnSpPr>
        <p:spPr>
          <a:xfrm rot="16200000" flipH="1">
            <a:off x="5087829" y="3673810"/>
            <a:ext cx="423429" cy="9673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28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B4449F-D780-A24D-B154-DFBA6845C560}"/>
              </a:ext>
            </a:extLst>
          </p:cNvPr>
          <p:cNvSpPr txBox="1">
            <a:spLocks/>
          </p:cNvSpPr>
          <p:nvPr/>
        </p:nvSpPr>
        <p:spPr>
          <a:xfrm>
            <a:off x="266700" y="827244"/>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WHY</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F6D3C2-E86C-3F4B-A79C-0E158902CB83}"/>
                  </a:ext>
                </a:extLst>
              </p:cNvPr>
              <p:cNvSpPr txBox="1">
                <a:spLocks/>
              </p:cNvSpPr>
              <p:nvPr/>
            </p:nvSpPr>
            <p:spPr>
              <a:xfrm>
                <a:off x="266698" y="2895401"/>
                <a:ext cx="10515600" cy="11192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HYPOTHESIS STATEMENTS</a:t>
                </a:r>
              </a:p>
              <a:p>
                <a:pPr>
                  <a:lnSpc>
                    <a:spcPct val="50000"/>
                  </a:lnSpc>
                </a:pPr>
                <a:endParaRPr lang="en-US" sz="2000" b="1" u="sng" dirty="0">
                  <a:latin typeface="Franklin Gothic Medium" panose="020B0603020102020204" pitchFamily="34" charset="0"/>
                  <a:cs typeface="Arial" panose="020B0604020202020204" pitchFamily="34" charset="0"/>
                </a:endParaRPr>
              </a:p>
              <a:p>
                <a14:m>
                  <m:oMath xmlns:m="http://schemas.openxmlformats.org/officeDocument/2006/math">
                    <m:r>
                      <a:rPr lang="en-US" sz="1600" b="0" i="1" smtClean="0">
                        <a:latin typeface="Cambria Math" panose="02040503050406030204" pitchFamily="18" charset="0"/>
                        <a:ea typeface="Cambria Math" panose="02040503050406030204" pitchFamily="18" charset="0"/>
                        <a:cs typeface="Arial" panose="020B0604020202020204" pitchFamily="34" charset="0"/>
                      </a:rPr>
                      <m:t>𝐻</m:t>
                    </m:r>
                    <m:r>
                      <a:rPr lang="en-US" sz="1600" b="0" i="1" baseline="-33000" smtClean="0">
                        <a:latin typeface="Cambria Math" panose="02040503050406030204" pitchFamily="18" charset="0"/>
                        <a:ea typeface="Cambria Math" panose="02040503050406030204" pitchFamily="18" charset="0"/>
                        <a:cs typeface="Arial" panose="020B0604020202020204" pitchFamily="34" charset="0"/>
                      </a:rPr>
                      <m:t>0 </m:t>
                    </m:r>
                    <m:r>
                      <a:rPr lang="en-US" sz="1600" b="0" i="1" smtClean="0">
                        <a:latin typeface="Cambria Math" panose="02040503050406030204" pitchFamily="18" charset="0"/>
                        <a:ea typeface="Cambria Math" panose="02040503050406030204" pitchFamily="18" charset="0"/>
                        <a:cs typeface="Arial" panose="020B0604020202020204" pitchFamily="34" charset="0"/>
                      </a:rPr>
                      <m:t>:</m:t>
                    </m:r>
                    <m:r>
                      <a:rPr lang="en-US" sz="1600" b="0" i="1" smtClean="0">
                        <a:latin typeface="Cambria Math" panose="02040503050406030204" pitchFamily="18" charset="0"/>
                        <a:ea typeface="Cambria Math" panose="02040503050406030204" pitchFamily="18" charset="0"/>
                        <a:cs typeface="Arial" panose="020B0604020202020204" pitchFamily="34" charset="0"/>
                      </a:rPr>
                      <m:t>𝜇</m:t>
                    </m:r>
                    <m:r>
                      <a:rPr lang="en-US" sz="1600" b="0" i="0" baseline="-33000" smtClean="0">
                        <a:latin typeface="Cambria Math" panose="02040503050406030204" pitchFamily="18" charset="0"/>
                        <a:ea typeface="Cambria Math" panose="02040503050406030204" pitchFamily="18" charset="0"/>
                        <a:cs typeface="Arial" panose="020B0604020202020204" pitchFamily="34" charset="0"/>
                      </a:rPr>
                      <m:t>1</m:t>
                    </m:r>
                  </m:oMath>
                </a14:m>
                <a:r>
                  <a:rPr lang="en-US" sz="1600" dirty="0">
                    <a:latin typeface="+mn-lt"/>
                    <a:cs typeface="Arial" panose="020B0604020202020204" pitchFamily="34" charset="0"/>
                  </a:rPr>
                  <a:t>&lt;= </a:t>
                </a:r>
                <a14:m>
                  <m:oMath xmlns:m="http://schemas.openxmlformats.org/officeDocument/2006/math">
                    <m:r>
                      <a:rPr lang="en-US" sz="1600" b="0" i="1" smtClean="0">
                        <a:latin typeface="Cambria Math" panose="02040503050406030204" pitchFamily="18" charset="0"/>
                        <a:ea typeface="Cambria Math" panose="02040503050406030204" pitchFamily="18" charset="0"/>
                        <a:cs typeface="Arial" panose="020B0604020202020204" pitchFamily="34" charset="0"/>
                      </a:rPr>
                      <m:t>𝜇</m:t>
                    </m:r>
                    <m:r>
                      <a:rPr lang="en-US" sz="1600" b="0" i="0" baseline="-33000" smtClean="0">
                        <a:latin typeface="Cambria Math" panose="02040503050406030204" pitchFamily="18" charset="0"/>
                        <a:ea typeface="Cambria Math" panose="02040503050406030204" pitchFamily="18" charset="0"/>
                        <a:cs typeface="Arial" panose="020B0604020202020204" pitchFamily="34" charset="0"/>
                      </a:rPr>
                      <m:t>2</m:t>
                    </m:r>
                  </m:oMath>
                </a14:m>
                <a:endParaRPr lang="en-US" sz="1600" baseline="-33000" dirty="0">
                  <a:latin typeface="+mn-lt"/>
                  <a:cs typeface="Arial" panose="020B0604020202020204" pitchFamily="34" charset="0"/>
                </a:endParaRPr>
              </a:p>
              <a:p>
                <a14:m>
                  <m:oMath xmlns:m="http://schemas.openxmlformats.org/officeDocument/2006/math">
                    <m:r>
                      <a:rPr lang="en-US" sz="1600" b="0" i="1">
                        <a:latin typeface="Cambria Math" panose="02040503050406030204" pitchFamily="18" charset="0"/>
                        <a:ea typeface="Cambria Math" panose="02040503050406030204" pitchFamily="18" charset="0"/>
                        <a:cs typeface="Arial" panose="020B0604020202020204" pitchFamily="34" charset="0"/>
                      </a:rPr>
                      <m:t>𝐻</m:t>
                    </m:r>
                  </m:oMath>
                </a14:m>
                <a:r>
                  <a:rPr lang="en-US" sz="1600" baseline="-33000" dirty="0">
                    <a:latin typeface="+mn-lt"/>
                    <a:ea typeface="Cambria Math" panose="02040503050406030204" pitchFamily="18" charset="0"/>
                    <a:cs typeface="Arial" panose="020B0604020202020204" pitchFamily="34" charset="0"/>
                  </a:rPr>
                  <a:t>a</a:t>
                </a:r>
                <a:r>
                  <a:rPr lang="en-US" sz="1600" dirty="0">
                    <a:latin typeface="+mn-lt"/>
                    <a:ea typeface="Cambria Math" panose="02040503050406030204" pitchFamily="18" charset="0"/>
                    <a:cs typeface="Arial" panose="020B0604020202020204" pitchFamily="34" charset="0"/>
                  </a:rPr>
                  <a:t> </a:t>
                </a:r>
                <a14:m>
                  <m:oMath xmlns:m="http://schemas.openxmlformats.org/officeDocument/2006/math">
                    <m:r>
                      <a:rPr lang="en-US" sz="1600" b="0" i="1">
                        <a:latin typeface="Cambria Math" panose="02040503050406030204" pitchFamily="18" charset="0"/>
                        <a:ea typeface="Cambria Math" panose="02040503050406030204" pitchFamily="18" charset="0"/>
                        <a:cs typeface="Arial" panose="020B0604020202020204" pitchFamily="34" charset="0"/>
                      </a:rPr>
                      <m:t>:</m:t>
                    </m:r>
                  </m:oMath>
                </a14:m>
                <a:r>
                  <a:rPr lang="en-US" sz="1600" dirty="0">
                    <a:latin typeface="+mn-lt"/>
                    <a:ea typeface="Cambria Math" panose="02040503050406030204" pitchFamily="18" charset="0"/>
                    <a:cs typeface="Arial" panose="020B0604020202020204" pitchFamily="34" charset="0"/>
                  </a:rPr>
                  <a:t> </a:t>
                </a:r>
                <a14:m>
                  <m:oMath xmlns:m="http://schemas.openxmlformats.org/officeDocument/2006/math">
                    <m:r>
                      <a:rPr lang="en-US" sz="1600" b="0" i="1">
                        <a:latin typeface="Cambria Math" panose="02040503050406030204" pitchFamily="18" charset="0"/>
                        <a:ea typeface="Cambria Math" panose="02040503050406030204" pitchFamily="18" charset="0"/>
                        <a:cs typeface="Arial" panose="020B0604020202020204" pitchFamily="34" charset="0"/>
                      </a:rPr>
                      <m:t>𝜇</m:t>
                    </m:r>
                    <m:r>
                      <a:rPr lang="en-US" sz="1600" b="0" i="1" baseline="-33000">
                        <a:latin typeface="Cambria Math" panose="02040503050406030204" pitchFamily="18" charset="0"/>
                        <a:ea typeface="Cambria Math" panose="02040503050406030204" pitchFamily="18" charset="0"/>
                        <a:cs typeface="Arial" panose="020B0604020202020204" pitchFamily="34" charset="0"/>
                      </a:rPr>
                      <m:t>1</m:t>
                    </m:r>
                  </m:oMath>
                </a14:m>
                <a:r>
                  <a:rPr lang="en-US" sz="1600" dirty="0">
                    <a:latin typeface="+mn-lt"/>
                    <a:cs typeface="Arial" panose="020B0604020202020204" pitchFamily="34" charset="0"/>
                  </a:rPr>
                  <a:t>&gt; </a:t>
                </a:r>
                <a14:m>
                  <m:oMath xmlns:m="http://schemas.openxmlformats.org/officeDocument/2006/math">
                    <m:r>
                      <a:rPr lang="en-US" sz="1600" b="0" i="1">
                        <a:latin typeface="Cambria Math" panose="02040503050406030204" pitchFamily="18" charset="0"/>
                        <a:ea typeface="Cambria Math" panose="02040503050406030204" pitchFamily="18" charset="0"/>
                        <a:cs typeface="Arial" panose="020B0604020202020204" pitchFamily="34" charset="0"/>
                      </a:rPr>
                      <m:t>𝜇</m:t>
                    </m:r>
                    <m:r>
                      <a:rPr lang="en-US" sz="1600" b="0" i="1" baseline="-33000">
                        <a:latin typeface="Cambria Math" panose="02040503050406030204" pitchFamily="18" charset="0"/>
                        <a:ea typeface="Cambria Math" panose="02040503050406030204" pitchFamily="18" charset="0"/>
                        <a:cs typeface="Arial" panose="020B0604020202020204" pitchFamily="34" charset="0"/>
                      </a:rPr>
                      <m:t>2</m:t>
                    </m:r>
                  </m:oMath>
                </a14:m>
                <a:endParaRPr lang="en-US" sz="1600" baseline="-33000" dirty="0">
                  <a:latin typeface="+mn-lt"/>
                  <a:cs typeface="Arial" panose="020B0604020202020204" pitchFamily="34" charset="0"/>
                </a:endParaRPr>
              </a:p>
            </p:txBody>
          </p:sp>
        </mc:Choice>
        <mc:Fallback xmlns="">
          <p:sp>
            <p:nvSpPr>
              <p:cNvPr id="6" name="Title 1">
                <a:extLst>
                  <a:ext uri="{FF2B5EF4-FFF2-40B4-BE49-F238E27FC236}">
                    <a16:creationId xmlns:a16="http://schemas.microsoft.com/office/drawing/2014/main" id="{C0F6D3C2-E86C-3F4B-A79C-0E158902CB83}"/>
                  </a:ext>
                </a:extLst>
              </p:cNvPr>
              <p:cNvSpPr txBox="1">
                <a:spLocks noRot="1" noChangeAspect="1" noMove="1" noResize="1" noEditPoints="1" noAdjustHandles="1" noChangeArrowheads="1" noChangeShapeType="1" noTextEdit="1"/>
              </p:cNvSpPr>
              <p:nvPr/>
            </p:nvSpPr>
            <p:spPr>
              <a:xfrm>
                <a:off x="266698" y="2895401"/>
                <a:ext cx="10515600" cy="1119271"/>
              </a:xfrm>
              <a:prstGeom prst="rect">
                <a:avLst/>
              </a:prstGeom>
              <a:blipFill>
                <a:blip r:embed="rId3"/>
                <a:stretch>
                  <a:fillRect l="-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37137042-77A5-FD4D-97CE-281150E9B905}"/>
                  </a:ext>
                </a:extLst>
              </p:cNvPr>
              <p:cNvSpPr txBox="1">
                <a:spLocks/>
              </p:cNvSpPr>
              <p:nvPr/>
            </p:nvSpPr>
            <p:spPr>
              <a:xfrm>
                <a:off x="266697" y="4014672"/>
                <a:ext cx="6929969" cy="26570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a:p>
                <a:pPr>
                  <a:lnSpc>
                    <a:spcPct val="50000"/>
                  </a:lnSpc>
                </a:pPr>
                <a:endParaRPr lang="en-US" sz="2000" b="1" u="sng" dirty="0">
                  <a:latin typeface="Franklin Gothic Medium" panose="020B0603020102020204" pitchFamily="34" charset="0"/>
                  <a:cs typeface="Arial" panose="020B0604020202020204" pitchFamily="34" charset="0"/>
                </a:endParaRPr>
              </a:p>
              <a:p>
                <a:pPr>
                  <a:lnSpc>
                    <a:spcPct val="100000"/>
                  </a:lnSpc>
                </a:pPr>
                <a14:m>
                  <m:oMath xmlns:m="http://schemas.openxmlformats.org/officeDocument/2006/math">
                    <m:r>
                      <m:rPr>
                        <m:sty m:val="p"/>
                      </m:rPr>
                      <a:rPr lang="en-US" sz="1600" b="0" i="0" smtClean="0">
                        <a:latin typeface="Cambria Math" panose="02040503050406030204" pitchFamily="18" charset="0"/>
                        <a:ea typeface="Cambria Math" panose="02040503050406030204" pitchFamily="18" charset="0"/>
                        <a:cs typeface="Arial" panose="020B0604020202020204" pitchFamily="34" charset="0"/>
                      </a:rPr>
                      <m:t>x</m:t>
                    </m:r>
                    <m:r>
                      <a:rPr lang="en-US" sz="1600" b="0" i="0" baseline="-33000" smtClean="0">
                        <a:latin typeface="Cambria Math" panose="02040503050406030204" pitchFamily="18" charset="0"/>
                        <a:ea typeface="Cambria Math" panose="02040503050406030204" pitchFamily="18" charset="0"/>
                        <a:cs typeface="Arial" panose="020B0604020202020204" pitchFamily="34" charset="0"/>
                      </a:rPr>
                      <m:t>1 </m:t>
                    </m:r>
                  </m:oMath>
                </a14:m>
                <a:r>
                  <a:rPr lang="en-US" sz="1600" dirty="0">
                    <a:latin typeface="+mn-lt"/>
                    <a:cs typeface="Arial" panose="020B0604020202020204" pitchFamily="34" charset="0"/>
                  </a:rPr>
                  <a:t>= 50.38, </a:t>
                </a:r>
                <a14:m>
                  <m:oMath xmlns:m="http://schemas.openxmlformats.org/officeDocument/2006/math">
                    <m:r>
                      <m:rPr>
                        <m:sty m:val="p"/>
                      </m:rPr>
                      <a:rPr lang="en-US" sz="1600">
                        <a:latin typeface="Cambria Math" panose="02040503050406030204" pitchFamily="18" charset="0"/>
                        <a:ea typeface="Cambria Math" panose="02040503050406030204" pitchFamily="18" charset="0"/>
                        <a:cs typeface="Arial" panose="020B0604020202020204" pitchFamily="34" charset="0"/>
                      </a:rPr>
                      <m:t>x</m:t>
                    </m:r>
                    <m:r>
                      <a:rPr lang="en-US" sz="1600" b="0" i="0" baseline="-25000" smtClean="0">
                        <a:latin typeface="Cambria Math" panose="02040503050406030204" pitchFamily="18" charset="0"/>
                        <a:ea typeface="Cambria Math" panose="02040503050406030204" pitchFamily="18" charset="0"/>
                        <a:cs typeface="Arial" panose="020B0604020202020204" pitchFamily="34" charset="0"/>
                      </a:rPr>
                      <m:t>2</m:t>
                    </m:r>
                    <m:r>
                      <a:rPr lang="en-US" sz="1600" baseline="-3300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mn-lt"/>
                    <a:cs typeface="Arial" panose="020B0604020202020204" pitchFamily="34" charset="0"/>
                  </a:rPr>
                  <a:t>= 29.30, s</a:t>
                </a:r>
                <a14:m>
                  <m:oMath xmlns:m="http://schemas.openxmlformats.org/officeDocument/2006/math">
                    <m:r>
                      <a:rPr lang="en-US" sz="1600" baseline="-33000">
                        <a:latin typeface="Cambria Math" panose="02040503050406030204" pitchFamily="18" charset="0"/>
                        <a:ea typeface="Cambria Math" panose="02040503050406030204" pitchFamily="18" charset="0"/>
                        <a:cs typeface="Arial" panose="020B0604020202020204" pitchFamily="34" charset="0"/>
                      </a:rPr>
                      <m:t>1 </m:t>
                    </m:r>
                  </m:oMath>
                </a14:m>
                <a:r>
                  <a:rPr lang="en-US" sz="1600" dirty="0">
                    <a:latin typeface="+mn-lt"/>
                    <a:cs typeface="Arial" panose="020B0604020202020204" pitchFamily="34" charset="0"/>
                  </a:rPr>
                  <a:t>= 50.57, </a:t>
                </a:r>
                <a14:m>
                  <m:oMath xmlns:m="http://schemas.openxmlformats.org/officeDocument/2006/math">
                    <m:r>
                      <m:rPr>
                        <m:sty m:val="p"/>
                      </m:rPr>
                      <a:rPr lang="en-US" sz="1600" dirty="0">
                        <a:latin typeface="Cambria Math" panose="02040503050406030204" pitchFamily="18" charset="0"/>
                        <a:ea typeface="Cambria Math" panose="02040503050406030204" pitchFamily="18" charset="0"/>
                        <a:cs typeface="Arial" panose="020B0604020202020204" pitchFamily="34" charset="0"/>
                      </a:rPr>
                      <m:t>s</m:t>
                    </m:r>
                    <m:r>
                      <a:rPr lang="en-US" sz="1600" baseline="-25000">
                        <a:latin typeface="Cambria Math" panose="02040503050406030204" pitchFamily="18" charset="0"/>
                        <a:ea typeface="Cambria Math" panose="02040503050406030204" pitchFamily="18" charset="0"/>
                        <a:cs typeface="Arial" panose="020B0604020202020204" pitchFamily="34" charset="0"/>
                      </a:rPr>
                      <m:t>2</m:t>
                    </m:r>
                    <m:r>
                      <a:rPr lang="en-US" sz="1600" baseline="-3300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mn-lt"/>
                    <a:cs typeface="Arial" panose="020B0604020202020204" pitchFamily="34" charset="0"/>
                  </a:rPr>
                  <a:t>= 31.50, </a:t>
                </a:r>
              </a:p>
              <a:p>
                <a:pPr>
                  <a:lnSpc>
                    <a:spcPct val="100000"/>
                  </a:lnSpc>
                </a:pPr>
                <a:r>
                  <a:rPr lang="en-US" sz="1600" dirty="0">
                    <a:latin typeface="+mn-lt"/>
                    <a:cs typeface="Arial" panose="020B0604020202020204" pitchFamily="34" charset="0"/>
                  </a:rPr>
                  <a:t>n</a:t>
                </a:r>
                <a14:m>
                  <m:oMath xmlns:m="http://schemas.openxmlformats.org/officeDocument/2006/math">
                    <m:r>
                      <a:rPr lang="en-US" sz="1600" baseline="-33000">
                        <a:latin typeface="Cambria Math" panose="02040503050406030204" pitchFamily="18" charset="0"/>
                        <a:ea typeface="Cambria Math" panose="02040503050406030204" pitchFamily="18" charset="0"/>
                        <a:cs typeface="Arial" panose="020B0604020202020204" pitchFamily="34" charset="0"/>
                      </a:rPr>
                      <m:t>1 </m:t>
                    </m:r>
                  </m:oMath>
                </a14:m>
                <a:r>
                  <a:rPr lang="en-US" sz="1600" dirty="0">
                    <a:latin typeface="+mn-lt"/>
                    <a:cs typeface="Arial" panose="020B0604020202020204" pitchFamily="34" charset="0"/>
                  </a:rPr>
                  <a:t>= 30, </a:t>
                </a:r>
                <a14:m>
                  <m:oMath xmlns:m="http://schemas.openxmlformats.org/officeDocument/2006/math">
                    <m:r>
                      <m:rPr>
                        <m:sty m:val="p"/>
                      </m:rPr>
                      <a:rPr lang="en-US" sz="1600" dirty="0">
                        <a:latin typeface="Cambria Math" panose="02040503050406030204" pitchFamily="18" charset="0"/>
                        <a:ea typeface="Cambria Math" panose="02040503050406030204" pitchFamily="18" charset="0"/>
                        <a:cs typeface="Arial" panose="020B0604020202020204" pitchFamily="34" charset="0"/>
                      </a:rPr>
                      <m:t>n</m:t>
                    </m:r>
                    <m:r>
                      <a:rPr lang="en-US" sz="1600" baseline="-25000">
                        <a:latin typeface="Cambria Math" panose="02040503050406030204" pitchFamily="18" charset="0"/>
                        <a:ea typeface="Cambria Math" panose="02040503050406030204" pitchFamily="18" charset="0"/>
                        <a:cs typeface="Arial" panose="020B0604020202020204" pitchFamily="34" charset="0"/>
                      </a:rPr>
                      <m:t>2</m:t>
                    </m:r>
                    <m:r>
                      <a:rPr lang="en-US" sz="1600" baseline="-3300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latin typeface="+mn-lt"/>
                    <a:cs typeface="Arial" panose="020B0604020202020204" pitchFamily="34" charset="0"/>
                  </a:rPr>
                  <a:t>= 30 </a:t>
                </a:r>
                <a:endParaRPr lang="en-US" sz="1600" baseline="-33000" dirty="0">
                  <a:latin typeface="+mn-lt"/>
                  <a:cs typeface="Arial" panose="020B0604020202020204" pitchFamily="34" charset="0"/>
                </a:endParaRPr>
              </a:p>
              <a:p>
                <a:pPr>
                  <a:lnSpc>
                    <a:spcPct val="100000"/>
                  </a:lnSpc>
                </a:pP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cs typeface="Arial" panose="020B0604020202020204" pitchFamily="34" charset="0"/>
                      </a:rPr>
                      <m:t>Ζ</m:t>
                    </m:r>
                  </m:oMath>
                </a14:m>
                <a:r>
                  <a:rPr lang="en-US" sz="1600" dirty="0">
                    <a:latin typeface="+mn-lt"/>
                    <a:cs typeface="Arial" panose="020B0604020202020204" pitchFamily="34" charset="0"/>
                  </a:rPr>
                  <a:t> = 21.08 /sqrt(((50.57^2)/30)+((31.50^2)/30))</a:t>
                </a:r>
              </a:p>
              <a:p>
                <a:pPr>
                  <a:lnSpc>
                    <a:spcPct val="100000"/>
                  </a:lnSpc>
                </a:pPr>
                <a:r>
                  <a:rPr lang="en-US" sz="1600" dirty="0">
                    <a:latin typeface="+mn-lt"/>
                    <a:cs typeface="Arial" panose="020B0604020202020204" pitchFamily="34" charset="0"/>
                  </a:rPr>
                  <a:t>   = 1.938(p value = .9737)</a:t>
                </a:r>
                <a:endParaRPr lang="en-US" sz="1600" baseline="-33000" dirty="0">
                  <a:latin typeface="+mn-lt"/>
                  <a:cs typeface="Arial" panose="020B0604020202020204" pitchFamily="34" charset="0"/>
                </a:endParaRPr>
              </a:p>
              <a:p>
                <a:pPr>
                  <a:lnSpc>
                    <a:spcPct val="100000"/>
                  </a:lnSpc>
                </a:pPr>
                <a:r>
                  <a:rPr lang="en-US" sz="1600" dirty="0">
                    <a:latin typeface="+mn-lt"/>
                    <a:cs typeface="Arial" panose="020B0604020202020204" pitchFamily="34" charset="0"/>
                  </a:rPr>
                  <a:t>Upper/Right Tail p-value = 1-.9737 = .0263</a:t>
                </a:r>
              </a:p>
              <a:p>
                <a:endParaRPr lang="en-US" sz="1600" dirty="0">
                  <a:latin typeface="+mn-lt"/>
                  <a:cs typeface="Arial" panose="020B0604020202020204" pitchFamily="34" charset="0"/>
                </a:endParaRPr>
              </a:p>
              <a:p>
                <a:r>
                  <a:rPr lang="en-US" sz="1600" dirty="0">
                    <a:latin typeface="+mn-lt"/>
                    <a:cs typeface="Arial" panose="020B0604020202020204" pitchFamily="34" charset="0"/>
                  </a:rPr>
                  <a:t>p (.0263) &lt; </a:t>
                </a:r>
                <a14:m>
                  <m:oMath xmlns:m="http://schemas.openxmlformats.org/officeDocument/2006/math">
                    <m:r>
                      <a:rPr lang="en-US" sz="1600" i="1" smtClean="0">
                        <a:latin typeface="Cambria Math" panose="02040503050406030204" pitchFamily="18" charset="0"/>
                        <a:ea typeface="Cambria Math" panose="02040503050406030204" pitchFamily="18" charset="0"/>
                        <a:cs typeface="Arial" panose="020B0604020202020204" pitchFamily="34" charset="0"/>
                      </a:rPr>
                      <m:t>𝛼</m:t>
                    </m:r>
                  </m:oMath>
                </a14:m>
                <a:r>
                  <a:rPr lang="en-US" sz="1600" dirty="0">
                    <a:latin typeface="+mn-lt"/>
                    <a:cs typeface="Arial" panose="020B0604020202020204" pitchFamily="34" charset="0"/>
                  </a:rPr>
                  <a:t> (.10), so </a:t>
                </a:r>
                <a14:m>
                  <m:oMath xmlns:m="http://schemas.openxmlformats.org/officeDocument/2006/math">
                    <m:r>
                      <a:rPr lang="en-US" sz="1600" b="1" i="1">
                        <a:latin typeface="Cambria Math" panose="02040503050406030204" pitchFamily="18" charset="0"/>
                        <a:ea typeface="Cambria Math" panose="02040503050406030204" pitchFamily="18" charset="0"/>
                        <a:cs typeface="Arial" panose="020B0604020202020204" pitchFamily="34" charset="0"/>
                      </a:rPr>
                      <m:t>𝑯</m:t>
                    </m:r>
                    <m:r>
                      <a:rPr lang="en-US" sz="1600" b="1" i="1" baseline="-33000">
                        <a:latin typeface="Cambria Math" panose="02040503050406030204" pitchFamily="18" charset="0"/>
                        <a:ea typeface="Cambria Math" panose="02040503050406030204" pitchFamily="18" charset="0"/>
                        <a:cs typeface="Arial" panose="020B0604020202020204" pitchFamily="34" charset="0"/>
                      </a:rPr>
                      <m:t>𝟎</m:t>
                    </m:r>
                  </m:oMath>
                </a14:m>
                <a:r>
                  <a:rPr lang="en-US" sz="1600" b="1" dirty="0">
                    <a:latin typeface="+mn-lt"/>
                    <a:cs typeface="Arial" panose="020B0604020202020204" pitchFamily="34" charset="0"/>
                  </a:rPr>
                  <a:t> is rejected</a:t>
                </a:r>
                <a:r>
                  <a:rPr lang="en-US" sz="1600" dirty="0">
                    <a:latin typeface="+mn-lt"/>
                    <a:cs typeface="Arial" panose="020B0604020202020204" pitchFamily="34" charset="0"/>
                  </a:rPr>
                  <a:t>, which supports the claim that my average daily spending dollars after the improvement is less than before the improvement. </a:t>
                </a:r>
              </a:p>
            </p:txBody>
          </p:sp>
        </mc:Choice>
        <mc:Fallback xmlns="">
          <p:sp>
            <p:nvSpPr>
              <p:cNvPr id="7" name="Title 1">
                <a:extLst>
                  <a:ext uri="{FF2B5EF4-FFF2-40B4-BE49-F238E27FC236}">
                    <a16:creationId xmlns:a16="http://schemas.microsoft.com/office/drawing/2014/main" id="{37137042-77A5-FD4D-97CE-281150E9B905}"/>
                  </a:ext>
                </a:extLst>
              </p:cNvPr>
              <p:cNvSpPr txBox="1">
                <a:spLocks noRot="1" noChangeAspect="1" noMove="1" noResize="1" noEditPoints="1" noAdjustHandles="1" noChangeArrowheads="1" noChangeShapeType="1" noTextEdit="1"/>
              </p:cNvSpPr>
              <p:nvPr/>
            </p:nvSpPr>
            <p:spPr>
              <a:xfrm>
                <a:off x="266697" y="4014672"/>
                <a:ext cx="6929969" cy="2657061"/>
              </a:xfrm>
              <a:prstGeom prst="rect">
                <a:avLst/>
              </a:prstGeom>
              <a:blipFill>
                <a:blip r:embed="rId4"/>
                <a:stretch>
                  <a:fillRect l="-914" t="-1429" b="-1429"/>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A5620C64-023D-074C-993E-AB6DB53DB963}"/>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Hypothesis Testing</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2B3CFAF-505A-064B-A50E-1BA3219E0340}"/>
                  </a:ext>
                </a:extLst>
              </p:cNvPr>
              <p:cNvSpPr txBox="1">
                <a:spLocks/>
              </p:cNvSpPr>
              <p:nvPr/>
            </p:nvSpPr>
            <p:spPr>
              <a:xfrm>
                <a:off x="266700" y="1298003"/>
                <a:ext cx="6692900" cy="1749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Hypothesis Testing was utilized to determine if my sample data supports my statement that my average daily spending dollars after the process improvement is less than my average daily spending dollars before my process improvement change. </a:t>
                </a:r>
              </a:p>
              <a:p>
                <a:pPr marL="0" indent="0">
                  <a:buNone/>
                </a:pPr>
                <a:r>
                  <a:rPr lang="en-US" sz="1600" dirty="0"/>
                  <a:t>Used Green Chart for Continuous Data, two sample, one-tail test, upper/right tail, n&gt; 30, Z test statistic,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oMath>
                </a14:m>
                <a:r>
                  <a:rPr lang="en-US" sz="1600" dirty="0"/>
                  <a:t> = 0.10.</a:t>
                </a:r>
              </a:p>
            </p:txBody>
          </p:sp>
        </mc:Choice>
        <mc:Fallback xmlns="">
          <p:sp>
            <p:nvSpPr>
              <p:cNvPr id="10" name="Content Placeholder 2">
                <a:extLst>
                  <a:ext uri="{FF2B5EF4-FFF2-40B4-BE49-F238E27FC236}">
                    <a16:creationId xmlns:a16="http://schemas.microsoft.com/office/drawing/2014/main" id="{82B3CFAF-505A-064B-A50E-1BA3219E0340}"/>
                  </a:ext>
                </a:extLst>
              </p:cNvPr>
              <p:cNvSpPr txBox="1">
                <a:spLocks noRot="1" noChangeAspect="1" noMove="1" noResize="1" noEditPoints="1" noAdjustHandles="1" noChangeArrowheads="1" noChangeShapeType="1" noTextEdit="1"/>
              </p:cNvSpPr>
              <p:nvPr/>
            </p:nvSpPr>
            <p:spPr>
              <a:xfrm>
                <a:off x="266700" y="1298003"/>
                <a:ext cx="6692900" cy="1749997"/>
              </a:xfrm>
              <a:prstGeom prst="rect">
                <a:avLst/>
              </a:prstGeom>
              <a:blipFill>
                <a:blip r:embed="rId5"/>
                <a:stretch>
                  <a:fillRect l="-379" t="-215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A5489BD-1083-B74A-9566-72C55DFB7A40}"/>
              </a:ext>
            </a:extLst>
          </p:cNvPr>
          <p:cNvPicPr>
            <a:picLocks noChangeAspect="1"/>
          </p:cNvPicPr>
          <p:nvPr/>
        </p:nvPicPr>
        <p:blipFill>
          <a:blip r:embed="rId6"/>
          <a:stretch>
            <a:fillRect/>
          </a:stretch>
        </p:blipFill>
        <p:spPr>
          <a:xfrm>
            <a:off x="6959600" y="1056017"/>
            <a:ext cx="4855891" cy="5615716"/>
          </a:xfrm>
          <a:prstGeom prst="rect">
            <a:avLst/>
          </a:prstGeom>
        </p:spPr>
      </p:pic>
      <p:sp>
        <p:nvSpPr>
          <p:cNvPr id="5" name="Alternate Process 4">
            <a:extLst>
              <a:ext uri="{FF2B5EF4-FFF2-40B4-BE49-F238E27FC236}">
                <a16:creationId xmlns:a16="http://schemas.microsoft.com/office/drawing/2014/main" id="{C0106889-BC13-E54A-9A2E-2634E818D58D}"/>
              </a:ext>
            </a:extLst>
          </p:cNvPr>
          <p:cNvSpPr/>
          <p:nvPr/>
        </p:nvSpPr>
        <p:spPr>
          <a:xfrm>
            <a:off x="10332720" y="2209409"/>
            <a:ext cx="1371600" cy="868680"/>
          </a:xfrm>
          <a:prstGeom prst="flowChartAlternateProcess">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lternate Process 10">
            <a:extLst>
              <a:ext uri="{FF2B5EF4-FFF2-40B4-BE49-F238E27FC236}">
                <a16:creationId xmlns:a16="http://schemas.microsoft.com/office/drawing/2014/main" id="{E7222DCE-75C9-184C-AC23-5F7DAE68960F}"/>
              </a:ext>
            </a:extLst>
          </p:cNvPr>
          <p:cNvSpPr/>
          <p:nvPr/>
        </p:nvSpPr>
        <p:spPr>
          <a:xfrm>
            <a:off x="7817825" y="3374765"/>
            <a:ext cx="1661455" cy="755275"/>
          </a:xfrm>
          <a:prstGeom prst="flowChartAlternateProcess">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lternate Process 11">
            <a:extLst>
              <a:ext uri="{FF2B5EF4-FFF2-40B4-BE49-F238E27FC236}">
                <a16:creationId xmlns:a16="http://schemas.microsoft.com/office/drawing/2014/main" id="{27274D71-4861-A948-961E-AFFB891D7D3E}"/>
              </a:ext>
            </a:extLst>
          </p:cNvPr>
          <p:cNvSpPr/>
          <p:nvPr/>
        </p:nvSpPr>
        <p:spPr>
          <a:xfrm>
            <a:off x="7817825" y="4472218"/>
            <a:ext cx="1661455" cy="1273262"/>
          </a:xfrm>
          <a:prstGeom prst="flowChartAlternateProcess">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lternate Process 12">
            <a:extLst>
              <a:ext uri="{FF2B5EF4-FFF2-40B4-BE49-F238E27FC236}">
                <a16:creationId xmlns:a16="http://schemas.microsoft.com/office/drawing/2014/main" id="{32327146-738C-FB48-AC62-F93B79C709BD}"/>
              </a:ext>
            </a:extLst>
          </p:cNvPr>
          <p:cNvSpPr/>
          <p:nvPr/>
        </p:nvSpPr>
        <p:spPr>
          <a:xfrm>
            <a:off x="10332720" y="6004559"/>
            <a:ext cx="1371600" cy="548641"/>
          </a:xfrm>
          <a:prstGeom prst="flowChartAlternateProcess">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27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B4449F-D780-A24D-B154-DFBA6845C560}"/>
              </a:ext>
            </a:extLst>
          </p:cNvPr>
          <p:cNvSpPr txBox="1">
            <a:spLocks/>
          </p:cNvSpPr>
          <p:nvPr/>
        </p:nvSpPr>
        <p:spPr>
          <a:xfrm>
            <a:off x="266700" y="827244"/>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WHY</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C0F6D3C2-E86C-3F4B-A79C-0E158902CB83}"/>
                  </a:ext>
                </a:extLst>
              </p:cNvPr>
              <p:cNvSpPr txBox="1">
                <a:spLocks/>
              </p:cNvSpPr>
              <p:nvPr/>
            </p:nvSpPr>
            <p:spPr>
              <a:xfrm>
                <a:off x="266697" y="2517299"/>
                <a:ext cx="5399671" cy="1268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en-US" sz="2000" b="1" u="sng" dirty="0">
                    <a:latin typeface="Franklin Gothic Medium" panose="020B0603020102020204" pitchFamily="34" charset="0"/>
                    <a:cs typeface="Arial" panose="020B0604020202020204" pitchFamily="34" charset="0"/>
                  </a:rPr>
                  <a:t>HYPOTHESIS STATEMENTS</a:t>
                </a:r>
              </a:p>
              <a:p>
                <a:pPr>
                  <a:lnSpc>
                    <a:spcPct val="70000"/>
                  </a:lnSpc>
                </a:pPr>
                <a:endParaRPr lang="en-US" sz="2000" b="1" u="sng" dirty="0">
                  <a:latin typeface="Franklin Gothic Medium" panose="020B0603020102020204" pitchFamily="34" charset="0"/>
                  <a:cs typeface="Arial" panose="020B0604020202020204" pitchFamily="34" charset="0"/>
                </a:endParaRPr>
              </a:p>
              <a:p>
                <a14:m>
                  <m:oMath xmlns:m="http://schemas.openxmlformats.org/officeDocument/2006/math">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𝐻</m:t>
                    </m:r>
                    <m:r>
                      <a:rPr lang="en-US" sz="1600" b="0" i="1" baseline="-3300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0</m:t>
                    </m:r>
                    <m:r>
                      <a:rPr lang="en-US" sz="1600" b="0" i="0" baseline="-3300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en-US" sz="1600" b="0" i="0"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1600" baseline="-25000" dirty="0">
                    <a:solidFill>
                      <a:schemeClr val="tx1"/>
                    </a:solidFill>
                    <a:latin typeface="+mn-lt"/>
                    <a:cs typeface="Arial" panose="020B0604020202020204" pitchFamily="34" charset="0"/>
                  </a:rPr>
                  <a:t> </a:t>
                </a:r>
                <a:r>
                  <a:rPr lang="en-US" sz="1600" dirty="0">
                    <a:solidFill>
                      <a:schemeClr val="tx1"/>
                    </a:solidFill>
                    <a:latin typeface="+mn-lt"/>
                    <a:cs typeface="Arial" panose="020B0604020202020204" pitchFamily="34" charset="0"/>
                  </a:rPr>
                  <a:t>Day of Week and Spending Amount are independent</a:t>
                </a:r>
                <a:endParaRPr lang="en-US" sz="1600" baseline="-33000" dirty="0">
                  <a:solidFill>
                    <a:schemeClr val="tx1"/>
                  </a:solidFill>
                  <a:latin typeface="+mn-lt"/>
                  <a:cs typeface="Arial" panose="020B0604020202020204" pitchFamily="34" charset="0"/>
                </a:endParaRPr>
              </a:p>
              <a:p>
                <a14:m>
                  <m:oMath xmlns:m="http://schemas.openxmlformats.org/officeDocument/2006/math">
                    <m:r>
                      <a:rPr lang="en-US" sz="1600" b="0" i="1">
                        <a:solidFill>
                          <a:schemeClr val="tx1"/>
                        </a:solidFill>
                        <a:latin typeface="Cambria Math" panose="02040503050406030204" pitchFamily="18" charset="0"/>
                        <a:ea typeface="Cambria Math" panose="02040503050406030204" pitchFamily="18" charset="0"/>
                        <a:cs typeface="Arial" panose="020B0604020202020204" pitchFamily="34" charset="0"/>
                      </a:rPr>
                      <m:t>𝐻</m:t>
                    </m:r>
                  </m:oMath>
                </a14:m>
                <a:r>
                  <a:rPr lang="en-US" sz="1600" i="1" baseline="-33000" dirty="0">
                    <a:solidFill>
                      <a:schemeClr val="tx1"/>
                    </a:solidFill>
                    <a:latin typeface="Cambria Math" panose="02040503050406030204" pitchFamily="18" charset="0"/>
                    <a:ea typeface="Cambria Math" panose="02040503050406030204" pitchFamily="18" charset="0"/>
                    <a:cs typeface="Arial" panose="020B0604020202020204" pitchFamily="34" charset="0"/>
                  </a:rPr>
                  <a:t>a</a:t>
                </a:r>
                <a:r>
                  <a:rPr lang="en-US" sz="1600" dirty="0">
                    <a:solidFill>
                      <a:schemeClr val="tx1"/>
                    </a:solidFill>
                    <a:latin typeface="+mn-lt"/>
                    <a:ea typeface="Cambria Math" panose="02040503050406030204" pitchFamily="18" charset="0"/>
                    <a:cs typeface="Arial" panose="020B0604020202020204" pitchFamily="34" charset="0"/>
                  </a:rPr>
                  <a:t> </a:t>
                </a:r>
                <a14:m>
                  <m:oMath xmlns:m="http://schemas.openxmlformats.org/officeDocument/2006/math">
                    <m:r>
                      <a:rPr lang="en-US" sz="1600" b="0" i="0">
                        <a:solidFill>
                          <a:schemeClr val="tx1"/>
                        </a:solidFill>
                        <a:latin typeface="Cambria Math" panose="02040503050406030204" pitchFamily="18" charset="0"/>
                        <a:ea typeface="Cambria Math" panose="02040503050406030204" pitchFamily="18" charset="0"/>
                        <a:cs typeface="Arial" panose="020B0604020202020204" pitchFamily="34" charset="0"/>
                      </a:rPr>
                      <m:t>:</m:t>
                    </m:r>
                  </m:oMath>
                </a14:m>
                <a:r>
                  <a:rPr lang="en-US" sz="1600" baseline="-33000" dirty="0">
                    <a:solidFill>
                      <a:schemeClr val="tx1"/>
                    </a:solidFill>
                    <a:latin typeface="+mn-lt"/>
                    <a:cs typeface="Arial" panose="020B0604020202020204" pitchFamily="34" charset="0"/>
                  </a:rPr>
                  <a:t>  </a:t>
                </a:r>
                <a:r>
                  <a:rPr lang="en-US" sz="1600" dirty="0">
                    <a:solidFill>
                      <a:schemeClr val="tx1"/>
                    </a:solidFill>
                    <a:latin typeface="+mn-lt"/>
                    <a:cs typeface="Arial" panose="020B0604020202020204" pitchFamily="34" charset="0"/>
                  </a:rPr>
                  <a:t>Day of Week and Spending Amount are dependent</a:t>
                </a:r>
              </a:p>
              <a:p>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𝛼</m:t>
                    </m:r>
                  </m:oMath>
                </a14:m>
                <a:r>
                  <a:rPr lang="en-US" sz="1600" dirty="0">
                    <a:solidFill>
                      <a:schemeClr val="tx1"/>
                    </a:solidFill>
                    <a:latin typeface="+mn-lt"/>
                    <a:cs typeface="Arial" panose="020B0604020202020204" pitchFamily="34" charset="0"/>
                  </a:rPr>
                  <a:t> = 0.10</a:t>
                </a:r>
              </a:p>
            </p:txBody>
          </p:sp>
        </mc:Choice>
        <mc:Fallback xmlns="">
          <p:sp>
            <p:nvSpPr>
              <p:cNvPr id="6" name="Title 1">
                <a:extLst>
                  <a:ext uri="{FF2B5EF4-FFF2-40B4-BE49-F238E27FC236}">
                    <a16:creationId xmlns:a16="http://schemas.microsoft.com/office/drawing/2014/main" id="{C0F6D3C2-E86C-3F4B-A79C-0E158902CB83}"/>
                  </a:ext>
                </a:extLst>
              </p:cNvPr>
              <p:cNvSpPr txBox="1">
                <a:spLocks noRot="1" noChangeAspect="1" noMove="1" noResize="1" noEditPoints="1" noAdjustHandles="1" noChangeArrowheads="1" noChangeShapeType="1" noTextEdit="1"/>
              </p:cNvSpPr>
              <p:nvPr/>
            </p:nvSpPr>
            <p:spPr>
              <a:xfrm>
                <a:off x="266697" y="2517299"/>
                <a:ext cx="5399671" cy="1268801"/>
              </a:xfrm>
              <a:prstGeom prst="rect">
                <a:avLst/>
              </a:prstGeom>
              <a:blipFill>
                <a:blip r:embed="rId3"/>
                <a:stretch>
                  <a:fillRect l="-1174" t="-3960" b="-1980"/>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37137042-77A5-FD4D-97CE-281150E9B905}"/>
              </a:ext>
            </a:extLst>
          </p:cNvPr>
          <p:cNvSpPr txBox="1">
            <a:spLocks/>
          </p:cNvSpPr>
          <p:nvPr/>
        </p:nvSpPr>
        <p:spPr>
          <a:xfrm>
            <a:off x="266697" y="3967147"/>
            <a:ext cx="6929969" cy="615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a:p>
            <a:pPr>
              <a:lnSpc>
                <a:spcPct val="50000"/>
              </a:lnSpc>
            </a:pPr>
            <a:endParaRPr lang="en-US" sz="2000" b="1" u="sng" dirty="0">
              <a:latin typeface="Franklin Gothic Medium" panose="020B06030201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A5620C64-023D-074C-993E-AB6DB53DB963}"/>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Chi-Square Test for Independence</a:t>
            </a:r>
          </a:p>
        </p:txBody>
      </p:sp>
      <p:sp>
        <p:nvSpPr>
          <p:cNvPr id="10" name="Content Placeholder 2">
            <a:extLst>
              <a:ext uri="{FF2B5EF4-FFF2-40B4-BE49-F238E27FC236}">
                <a16:creationId xmlns:a16="http://schemas.microsoft.com/office/drawing/2014/main" id="{82B3CFAF-505A-064B-A50E-1BA3219E0340}"/>
              </a:ext>
            </a:extLst>
          </p:cNvPr>
          <p:cNvSpPr txBox="1">
            <a:spLocks/>
          </p:cNvSpPr>
          <p:nvPr/>
        </p:nvSpPr>
        <p:spPr>
          <a:xfrm>
            <a:off x="266699" y="1298003"/>
            <a:ext cx="11401092" cy="1327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Chi-Square test was utilized to identify if Weekend or Weekday has a relationship with total dollars spent (Y) per day using categorical data. In order to use this test, I created two categories for total dollars spent (Y) based on my definition of defect. The two categories are &lt;= $50 (daily spending is less than or equal to $50) and &gt;$50 (daily spending is greater than $50). Weekday is a binary variable captured in my data, where 1 = Weekday and 0= Weekend. I will be using Weekend and Weekday as my other two categories.  </a:t>
            </a:r>
          </a:p>
        </p:txBody>
      </p:sp>
      <p:pic>
        <p:nvPicPr>
          <p:cNvPr id="5" name="Picture 4">
            <a:extLst>
              <a:ext uri="{FF2B5EF4-FFF2-40B4-BE49-F238E27FC236}">
                <a16:creationId xmlns:a16="http://schemas.microsoft.com/office/drawing/2014/main" id="{BFE2BDCD-71BA-9D44-BAE0-67CB0745E6E3}"/>
              </a:ext>
            </a:extLst>
          </p:cNvPr>
          <p:cNvPicPr>
            <a:picLocks noChangeAspect="1"/>
          </p:cNvPicPr>
          <p:nvPr/>
        </p:nvPicPr>
        <p:blipFill>
          <a:blip r:embed="rId4"/>
          <a:stretch>
            <a:fillRect/>
          </a:stretch>
        </p:blipFill>
        <p:spPr>
          <a:xfrm>
            <a:off x="5666368" y="2813727"/>
            <a:ext cx="6438900" cy="2542072"/>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FA1CDBF-B4E4-C444-B43F-197BFC192597}"/>
                  </a:ext>
                </a:extLst>
              </p:cNvPr>
              <p:cNvSpPr txBox="1">
                <a:spLocks/>
              </p:cNvSpPr>
              <p:nvPr/>
            </p:nvSpPr>
            <p:spPr>
              <a:xfrm>
                <a:off x="266697" y="4562104"/>
                <a:ext cx="5265423" cy="20063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For both datasets before and after the process improvement, p &gt;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α</m:t>
                    </m:r>
                    <m:r>
                      <a:rPr lang="en-US" sz="1600" b="0" i="1" smtClean="0">
                        <a:latin typeface="Cambria Math" panose="02040503050406030204" pitchFamily="18" charset="0"/>
                        <a:ea typeface="Cambria Math" panose="02040503050406030204" pitchFamily="18" charset="0"/>
                      </a:rPr>
                      <m:t> </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0.10</m:t>
                        </m:r>
                      </m:e>
                    </m:d>
                    <m:r>
                      <a:rPr lang="en-US" sz="1600" b="0" i="1" smtClean="0">
                        <a:latin typeface="Cambria Math" panose="02040503050406030204" pitchFamily="18" charset="0"/>
                        <a:ea typeface="Cambria Math" panose="02040503050406030204" pitchFamily="18" charset="0"/>
                      </a:rPr>
                      <m:t>, </m:t>
                    </m:r>
                    <m:r>
                      <m:rPr>
                        <m:sty m:val="p"/>
                      </m:rPr>
                      <a:rPr lang="en-US" sz="1600" b="0" i="0" smtClean="0">
                        <a:latin typeface="Cambria Math" panose="02040503050406030204" pitchFamily="18" charset="0"/>
                        <a:ea typeface="Cambria Math" panose="02040503050406030204" pitchFamily="18" charset="0"/>
                      </a:rPr>
                      <m:t>so</m:t>
                    </m:r>
                  </m:oMath>
                </a14:m>
                <a:r>
                  <a:rPr lang="en-US" sz="1600" dirty="0"/>
                  <a:t> </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𝐻</m:t>
                    </m:r>
                    <m:r>
                      <a:rPr lang="en-US" sz="1600" i="1" baseline="-33000">
                        <a:latin typeface="Cambria Math" panose="02040503050406030204" pitchFamily="18" charset="0"/>
                        <a:ea typeface="Cambria Math" panose="02040503050406030204" pitchFamily="18" charset="0"/>
                        <a:cs typeface="Arial" panose="020B0604020202020204" pitchFamily="34" charset="0"/>
                      </a:rPr>
                      <m:t>0</m:t>
                    </m:r>
                    <m:r>
                      <a:rPr lang="en-US" sz="1600" baseline="-3300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t> is rejected. Therefore, there is a relationship between Day of Week and Total Dollars Spent daily.. </a:t>
                </a:r>
              </a:p>
              <a:p>
                <a:pPr marL="0" indent="0">
                  <a:buNone/>
                </a:pPr>
                <a:r>
                  <a:rPr lang="en-US" sz="1600" dirty="0"/>
                  <a:t>Due to limited time to collect more data, some of values are less than 5 count, which is less than the ideal for a Chi-Square test to be meaningful. Therefore, it is unreliable to use this to reject the </a:t>
                </a:r>
                <a14:m>
                  <m:oMath xmlns:m="http://schemas.openxmlformats.org/officeDocument/2006/math">
                    <m:r>
                      <a:rPr lang="en-US" sz="1600" i="1">
                        <a:latin typeface="Cambria Math" panose="02040503050406030204" pitchFamily="18" charset="0"/>
                        <a:ea typeface="Cambria Math" panose="02040503050406030204" pitchFamily="18" charset="0"/>
                        <a:cs typeface="Arial" panose="020B0604020202020204" pitchFamily="34" charset="0"/>
                      </a:rPr>
                      <m:t>𝐻</m:t>
                    </m:r>
                    <m:r>
                      <a:rPr lang="en-US" sz="1600" i="1" baseline="-33000">
                        <a:latin typeface="Cambria Math" panose="02040503050406030204" pitchFamily="18" charset="0"/>
                        <a:ea typeface="Cambria Math" panose="02040503050406030204" pitchFamily="18" charset="0"/>
                        <a:cs typeface="Arial" panose="020B0604020202020204" pitchFamily="34" charset="0"/>
                      </a:rPr>
                      <m:t>0</m:t>
                    </m:r>
                    <m:r>
                      <a:rPr lang="en-US" sz="1600" baseline="-33000">
                        <a:latin typeface="Cambria Math" panose="02040503050406030204" pitchFamily="18" charset="0"/>
                        <a:ea typeface="Cambria Math" panose="02040503050406030204" pitchFamily="18" charset="0"/>
                        <a:cs typeface="Arial" panose="020B0604020202020204" pitchFamily="34" charset="0"/>
                      </a:rPr>
                      <m:t> </m:t>
                    </m:r>
                    <m:r>
                      <a:rPr lang="en-US" sz="1600" b="0" i="0" baseline="-33000" smtClean="0">
                        <a:latin typeface="Cambria Math" panose="02040503050406030204" pitchFamily="18" charset="0"/>
                        <a:ea typeface="Cambria Math" panose="02040503050406030204" pitchFamily="18" charset="0"/>
                        <a:cs typeface="Arial" panose="020B0604020202020204" pitchFamily="34" charset="0"/>
                      </a:rPr>
                      <m:t> </m:t>
                    </m:r>
                  </m:oMath>
                </a14:m>
                <a:r>
                  <a:rPr lang="en-US" sz="1600" dirty="0"/>
                  <a:t>.</a:t>
                </a:r>
              </a:p>
            </p:txBody>
          </p:sp>
        </mc:Choice>
        <mc:Fallback xmlns="">
          <p:sp>
            <p:nvSpPr>
              <p:cNvPr id="11" name="Content Placeholder 2">
                <a:extLst>
                  <a:ext uri="{FF2B5EF4-FFF2-40B4-BE49-F238E27FC236}">
                    <a16:creationId xmlns:a16="http://schemas.microsoft.com/office/drawing/2014/main" id="{DFA1CDBF-B4E4-C444-B43F-197BFC192597}"/>
                  </a:ext>
                </a:extLst>
              </p:cNvPr>
              <p:cNvSpPr txBox="1">
                <a:spLocks noRot="1" noChangeAspect="1" noMove="1" noResize="1" noEditPoints="1" noAdjustHandles="1" noChangeArrowheads="1" noChangeShapeType="1" noTextEdit="1"/>
              </p:cNvSpPr>
              <p:nvPr/>
            </p:nvSpPr>
            <p:spPr>
              <a:xfrm>
                <a:off x="266697" y="4562104"/>
                <a:ext cx="5265423" cy="2006336"/>
              </a:xfrm>
              <a:prstGeom prst="rect">
                <a:avLst/>
              </a:prstGeom>
              <a:blipFill>
                <a:blip r:embed="rId5"/>
                <a:stretch>
                  <a:fillRect l="-481" t="-1887" r="-962" b="-3774"/>
                </a:stretch>
              </a:blipFill>
            </p:spPr>
            <p:txBody>
              <a:bodyPr/>
              <a:lstStyle/>
              <a:p>
                <a:r>
                  <a:rPr lang="en-US">
                    <a:noFill/>
                  </a:rPr>
                  <a:t> </a:t>
                </a:r>
              </a:p>
            </p:txBody>
          </p:sp>
        </mc:Fallback>
      </mc:AlternateContent>
    </p:spTree>
    <p:extLst>
      <p:ext uri="{BB962C8B-B14F-4D97-AF65-F5344CB8AC3E}">
        <p14:creationId xmlns:p14="http://schemas.microsoft.com/office/powerpoint/2010/main" val="64853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461B0F-55DD-4648-A181-CF88EC7436F9}"/>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Multiple Regression Analysis (Before Improvement)</a:t>
            </a:r>
          </a:p>
        </p:txBody>
      </p:sp>
      <p:sp>
        <p:nvSpPr>
          <p:cNvPr id="4" name="Content Placeholder 2">
            <a:extLst>
              <a:ext uri="{FF2B5EF4-FFF2-40B4-BE49-F238E27FC236}">
                <a16:creationId xmlns:a16="http://schemas.microsoft.com/office/drawing/2014/main" id="{8143AB85-0CAF-294E-B747-B55D3140DDE0}"/>
              </a:ext>
            </a:extLst>
          </p:cNvPr>
          <p:cNvSpPr txBox="1">
            <a:spLocks/>
          </p:cNvSpPr>
          <p:nvPr/>
        </p:nvSpPr>
        <p:spPr>
          <a:xfrm>
            <a:off x="266700" y="1415182"/>
            <a:ext cx="11148060" cy="971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Multiple Regression Analysis was utilized to identify which of my X variables have a relationship with my Y variable (Total Dollars Spent) and strength of each of those relationships. I will run this on the data before the process improvement in order in order to analyze the relationships and create a baseline for after the process improvement. </a:t>
            </a:r>
          </a:p>
        </p:txBody>
      </p:sp>
      <p:sp>
        <p:nvSpPr>
          <p:cNvPr id="5" name="Title 1">
            <a:extLst>
              <a:ext uri="{FF2B5EF4-FFF2-40B4-BE49-F238E27FC236}">
                <a16:creationId xmlns:a16="http://schemas.microsoft.com/office/drawing/2014/main" id="{B8C35FCC-D66D-674F-9E6C-EEBFE68131D0}"/>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7" name="Title 1">
            <a:extLst>
              <a:ext uri="{FF2B5EF4-FFF2-40B4-BE49-F238E27FC236}">
                <a16:creationId xmlns:a16="http://schemas.microsoft.com/office/drawing/2014/main" id="{9E9C118A-CE5A-4744-86E3-1660F59C1AEA}"/>
              </a:ext>
            </a:extLst>
          </p:cNvPr>
          <p:cNvSpPr txBox="1">
            <a:spLocks/>
          </p:cNvSpPr>
          <p:nvPr/>
        </p:nvSpPr>
        <p:spPr>
          <a:xfrm>
            <a:off x="266700" y="2223717"/>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pic>
        <p:nvPicPr>
          <p:cNvPr id="3" name="Picture 2">
            <a:extLst>
              <a:ext uri="{FF2B5EF4-FFF2-40B4-BE49-F238E27FC236}">
                <a16:creationId xmlns:a16="http://schemas.microsoft.com/office/drawing/2014/main" id="{8BD9540E-2A62-2C42-B63B-0C9E7EAC87B3}"/>
              </a:ext>
            </a:extLst>
          </p:cNvPr>
          <p:cNvPicPr>
            <a:picLocks noChangeAspect="1"/>
          </p:cNvPicPr>
          <p:nvPr/>
        </p:nvPicPr>
        <p:blipFill>
          <a:blip r:embed="rId3"/>
          <a:stretch>
            <a:fillRect/>
          </a:stretch>
        </p:blipFill>
        <p:spPr>
          <a:xfrm>
            <a:off x="4543073" y="2819161"/>
            <a:ext cx="7648927" cy="3764077"/>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9277473-E6E0-7E48-ABD4-45D9EE89CE25}"/>
                  </a:ext>
                </a:extLst>
              </p:cNvPr>
              <p:cNvSpPr txBox="1">
                <a:spLocks/>
              </p:cNvSpPr>
              <p:nvPr/>
            </p:nvSpPr>
            <p:spPr>
              <a:xfrm>
                <a:off x="266700" y="2872294"/>
                <a:ext cx="4091878" cy="37331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R= .98, which indicates a strong relationship between the observed Y output and expected Y output of this model. Adjusted R =.93, so 93% of the variability is explained by this model. </a:t>
                </a:r>
              </a:p>
              <a:p>
                <a:pPr marL="0" indent="0">
                  <a:buFont typeface="Arial" panose="020B0604020202020204" pitchFamily="34" charset="0"/>
                  <a:buNone/>
                </a:pPr>
                <a:r>
                  <a:rPr lang="en-US" sz="1600" dirty="0"/>
                  <a:t>F test has a low p-value &lt;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 (0.10)</m:t>
                    </m:r>
                  </m:oMath>
                </a14:m>
                <a:r>
                  <a:rPr lang="en-US" sz="1600" dirty="0"/>
                  <a:t>, so this model is acceptable. </a:t>
                </a:r>
              </a:p>
              <a:p>
                <a:pPr marL="0" indent="0">
                  <a:buFont typeface="Arial" panose="020B0604020202020204" pitchFamily="34" charset="0"/>
                  <a:buNone/>
                </a:pPr>
                <a:r>
                  <a:rPr lang="en-US" sz="1600" dirty="0"/>
                  <a:t>The X variables with meaningful relationships with Y (lower than </a:t>
                </a: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(0.10)</m:t>
                    </m:r>
                  </m:oMath>
                </a14:m>
                <a:r>
                  <a:rPr lang="en-US" sz="1600" dirty="0"/>
                  <a:t>) are Minutes Spent Shopping for Event, Socializing, Snack Runs, Meals, Gas, and Groceries. </a:t>
                </a:r>
              </a:p>
              <a:p>
                <a:pPr marL="0" indent="0">
                  <a:buNone/>
                </a:pPr>
                <a:r>
                  <a:rPr lang="en-US" sz="1600" i="1" dirty="0"/>
                  <a:t>Note: The X variables for dollars spent by each spending activity was not included in the regression analysis because they are actually components of Y output. </a:t>
                </a:r>
              </a:p>
            </p:txBody>
          </p:sp>
        </mc:Choice>
        <mc:Fallback xmlns="">
          <p:sp>
            <p:nvSpPr>
              <p:cNvPr id="9" name="Content Placeholder 2">
                <a:extLst>
                  <a:ext uri="{FF2B5EF4-FFF2-40B4-BE49-F238E27FC236}">
                    <a16:creationId xmlns:a16="http://schemas.microsoft.com/office/drawing/2014/main" id="{19277473-E6E0-7E48-ABD4-45D9EE89CE25}"/>
                  </a:ext>
                </a:extLst>
              </p:cNvPr>
              <p:cNvSpPr txBox="1">
                <a:spLocks noRot="1" noChangeAspect="1" noMove="1" noResize="1" noEditPoints="1" noAdjustHandles="1" noChangeArrowheads="1" noChangeShapeType="1" noTextEdit="1"/>
              </p:cNvSpPr>
              <p:nvPr/>
            </p:nvSpPr>
            <p:spPr>
              <a:xfrm>
                <a:off x="266700" y="2872294"/>
                <a:ext cx="4091878" cy="3733114"/>
              </a:xfrm>
              <a:prstGeom prst="rect">
                <a:avLst/>
              </a:prstGeom>
              <a:blipFill>
                <a:blip r:embed="rId4"/>
                <a:stretch>
                  <a:fillRect l="-619" t="-1017" r="-1548" b="-2712"/>
                </a:stretch>
              </a:blipFill>
            </p:spPr>
            <p:txBody>
              <a:bodyPr/>
              <a:lstStyle/>
              <a:p>
                <a:r>
                  <a:rPr lang="en-US">
                    <a:noFill/>
                  </a:rPr>
                  <a:t> </a:t>
                </a:r>
              </a:p>
            </p:txBody>
          </p:sp>
        </mc:Fallback>
      </mc:AlternateContent>
    </p:spTree>
    <p:extLst>
      <p:ext uri="{BB962C8B-B14F-4D97-AF65-F5344CB8AC3E}">
        <p14:creationId xmlns:p14="http://schemas.microsoft.com/office/powerpoint/2010/main" val="2141045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461B0F-55DD-4648-A181-CF88EC7436F9}"/>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Multiple Regression Analysis (After Improvement)</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8143AB85-0CAF-294E-B747-B55D3140DDE0}"/>
                  </a:ext>
                </a:extLst>
              </p:cNvPr>
              <p:cNvSpPr txBox="1">
                <a:spLocks/>
              </p:cNvSpPr>
              <p:nvPr/>
            </p:nvSpPr>
            <p:spPr>
              <a:xfrm>
                <a:off x="266700" y="1347846"/>
                <a:ext cx="11148060" cy="971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 use the Multiple Regression Analysis on the data collected after the process improvement. I want to use the data from my improved process to make a model that would predict my Y, by using my X variables. To do this, I ran the analysis two three times to reduce my X variables to only the meaningful </a:t>
                </a:r>
                <a:r>
                  <a:rPr lang="en-US" sz="1600" dirty="0" err="1"/>
                  <a:t>Xs</a:t>
                </a:r>
                <a:r>
                  <a:rPr lang="en-US" sz="1600" dirty="0"/>
                  <a:t> with p-value &lt; </a:t>
                </a:r>
                <a14:m>
                  <m:oMath xmlns:m="http://schemas.openxmlformats.org/officeDocument/2006/math">
                    <m:r>
                      <a:rPr lang="en-US" sz="1600" i="1">
                        <a:latin typeface="Cambria Math" panose="02040503050406030204" pitchFamily="18" charset="0"/>
                        <a:ea typeface="Cambria Math" panose="02040503050406030204" pitchFamily="18" charset="0"/>
                      </a:rPr>
                      <m:t>𝛼</m:t>
                    </m:r>
                    <m:r>
                      <a:rPr lang="en-US" sz="1600" i="1">
                        <a:latin typeface="Cambria Math" panose="02040503050406030204" pitchFamily="18" charset="0"/>
                        <a:ea typeface="Cambria Math" panose="02040503050406030204" pitchFamily="18" charset="0"/>
                      </a:rPr>
                      <m:t> </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0.10</m:t>
                        </m:r>
                      </m:e>
                    </m:d>
                  </m:oMath>
                </a14:m>
                <a:r>
                  <a:rPr lang="en-US" sz="1600" dirty="0"/>
                  <a:t> and increase the predictability of the model. </a:t>
                </a:r>
              </a:p>
            </p:txBody>
          </p:sp>
        </mc:Choice>
        <mc:Fallback xmlns="">
          <p:sp>
            <p:nvSpPr>
              <p:cNvPr id="4" name="Content Placeholder 2">
                <a:extLst>
                  <a:ext uri="{FF2B5EF4-FFF2-40B4-BE49-F238E27FC236}">
                    <a16:creationId xmlns:a16="http://schemas.microsoft.com/office/drawing/2014/main" id="{8143AB85-0CAF-294E-B747-B55D3140DDE0}"/>
                  </a:ext>
                </a:extLst>
              </p:cNvPr>
              <p:cNvSpPr txBox="1">
                <a:spLocks noRot="1" noChangeAspect="1" noMove="1" noResize="1" noEditPoints="1" noAdjustHandles="1" noChangeArrowheads="1" noChangeShapeType="1" noTextEdit="1"/>
              </p:cNvSpPr>
              <p:nvPr/>
            </p:nvSpPr>
            <p:spPr>
              <a:xfrm>
                <a:off x="266700" y="1347846"/>
                <a:ext cx="11148060" cy="971695"/>
              </a:xfrm>
              <a:prstGeom prst="rect">
                <a:avLst/>
              </a:prstGeom>
              <a:blipFill>
                <a:blip r:embed="rId3"/>
                <a:stretch>
                  <a:fillRect l="-228" t="-3846" r="-45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B8C35FCC-D66D-674F-9E6C-EEBFE68131D0}"/>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7" name="Title 1">
            <a:extLst>
              <a:ext uri="{FF2B5EF4-FFF2-40B4-BE49-F238E27FC236}">
                <a16:creationId xmlns:a16="http://schemas.microsoft.com/office/drawing/2014/main" id="{9E9C118A-CE5A-4744-86E3-1660F59C1AEA}"/>
              </a:ext>
            </a:extLst>
          </p:cNvPr>
          <p:cNvSpPr txBox="1">
            <a:spLocks/>
          </p:cNvSpPr>
          <p:nvPr/>
        </p:nvSpPr>
        <p:spPr>
          <a:xfrm>
            <a:off x="266700" y="2085035"/>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9277473-E6E0-7E48-ABD4-45D9EE89CE25}"/>
                  </a:ext>
                </a:extLst>
              </p:cNvPr>
              <p:cNvSpPr txBox="1">
                <a:spLocks/>
              </p:cNvSpPr>
              <p:nvPr/>
            </p:nvSpPr>
            <p:spPr>
              <a:xfrm>
                <a:off x="266700" y="2646602"/>
                <a:ext cx="4091878" cy="3985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results of the final regression analysis is shown. R= .98, which indicates a strong relationship between the observed Y output and expected Y output of this model. Adjusted R =.94, so 94% of the variability is explained by this model. </a:t>
                </a:r>
              </a:p>
              <a:p>
                <a:pPr marL="0" indent="0">
                  <a:buFont typeface="Arial" panose="020B0604020202020204" pitchFamily="34" charset="0"/>
                  <a:buNone/>
                </a:pPr>
                <a:r>
                  <a:rPr lang="en-US" sz="1600" dirty="0"/>
                  <a:t>F test has a low p-value &lt;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 (0.10)</m:t>
                    </m:r>
                  </m:oMath>
                </a14:m>
                <a:r>
                  <a:rPr lang="en-US" sz="1600" dirty="0"/>
                  <a:t>, so this model is acceptable. </a:t>
                </a:r>
              </a:p>
              <a:p>
                <a:pPr marL="0" indent="0">
                  <a:buNone/>
                </a:pPr>
                <a:r>
                  <a:rPr lang="en-US" sz="1600" dirty="0"/>
                  <a:t>The X variables with meaningful relationships with Y are: Minutes Spent Shopping for Event X</a:t>
                </a:r>
                <a:r>
                  <a:rPr lang="en-US" sz="1600" baseline="-25000" dirty="0"/>
                  <a:t>1</a:t>
                </a:r>
                <a:r>
                  <a:rPr lang="en-US" sz="1600" dirty="0"/>
                  <a:t> (positive linear relationship), Snack Runs X</a:t>
                </a:r>
                <a:r>
                  <a:rPr lang="en-US" sz="1600" baseline="-25000" dirty="0"/>
                  <a:t>2</a:t>
                </a:r>
                <a:r>
                  <a:rPr lang="en-US" sz="1600" dirty="0"/>
                  <a:t> (positive linear relationship), Self Gifting X</a:t>
                </a:r>
                <a:r>
                  <a:rPr lang="en-US" sz="1600" baseline="-25000" dirty="0"/>
                  <a:t>3</a:t>
                </a:r>
                <a:r>
                  <a:rPr lang="en-US" sz="1600" dirty="0"/>
                  <a:t> (positive linear relationship),  Socializing X</a:t>
                </a:r>
                <a:r>
                  <a:rPr lang="en-US" sz="1600" baseline="-25000" dirty="0"/>
                  <a:t>4</a:t>
                </a:r>
                <a:r>
                  <a:rPr lang="en-US" sz="1600" dirty="0"/>
                  <a:t> (positive linear relationship), Groceries X</a:t>
                </a:r>
                <a:r>
                  <a:rPr lang="en-US" sz="1600" baseline="-25000" dirty="0"/>
                  <a:t>5 </a:t>
                </a:r>
                <a:r>
                  <a:rPr lang="en-US" sz="1600" dirty="0"/>
                  <a:t>(positive linear relationship), and Gas X</a:t>
                </a:r>
                <a:r>
                  <a:rPr lang="en-US" sz="1600" baseline="-25000" dirty="0"/>
                  <a:t>7</a:t>
                </a:r>
                <a:r>
                  <a:rPr lang="en-US" sz="1600" dirty="0"/>
                  <a:t> (positive linear relationship), and Weekday X</a:t>
                </a:r>
                <a:r>
                  <a:rPr lang="en-US" sz="1600" baseline="-25000" dirty="0"/>
                  <a:t>15</a:t>
                </a:r>
                <a:r>
                  <a:rPr lang="en-US" sz="1600" dirty="0"/>
                  <a:t> (negative  linear relationship).</a:t>
                </a:r>
              </a:p>
            </p:txBody>
          </p:sp>
        </mc:Choice>
        <mc:Fallback xmlns="">
          <p:sp>
            <p:nvSpPr>
              <p:cNvPr id="9" name="Content Placeholder 2">
                <a:extLst>
                  <a:ext uri="{FF2B5EF4-FFF2-40B4-BE49-F238E27FC236}">
                    <a16:creationId xmlns:a16="http://schemas.microsoft.com/office/drawing/2014/main" id="{19277473-E6E0-7E48-ABD4-45D9EE89CE25}"/>
                  </a:ext>
                </a:extLst>
              </p:cNvPr>
              <p:cNvSpPr txBox="1">
                <a:spLocks noRot="1" noChangeAspect="1" noMove="1" noResize="1" noEditPoints="1" noAdjustHandles="1" noChangeArrowheads="1" noChangeShapeType="1" noTextEdit="1"/>
              </p:cNvSpPr>
              <p:nvPr/>
            </p:nvSpPr>
            <p:spPr>
              <a:xfrm>
                <a:off x="266700" y="2646602"/>
                <a:ext cx="4091878" cy="3985706"/>
              </a:xfrm>
              <a:prstGeom prst="rect">
                <a:avLst/>
              </a:prstGeom>
              <a:blipFill>
                <a:blip r:embed="rId4"/>
                <a:stretch>
                  <a:fillRect l="-619" t="-952" r="-310" b="-412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FC5135D-0F26-2F48-994B-2D9CD3034835}"/>
              </a:ext>
            </a:extLst>
          </p:cNvPr>
          <p:cNvPicPr>
            <a:picLocks noChangeAspect="1"/>
          </p:cNvPicPr>
          <p:nvPr/>
        </p:nvPicPr>
        <p:blipFill>
          <a:blip r:embed="rId5"/>
          <a:stretch>
            <a:fillRect/>
          </a:stretch>
        </p:blipFill>
        <p:spPr>
          <a:xfrm>
            <a:off x="4358578" y="2768307"/>
            <a:ext cx="7759880" cy="3985706"/>
          </a:xfrm>
          <a:prstGeom prst="rect">
            <a:avLst/>
          </a:prstGeom>
        </p:spPr>
      </p:pic>
      <p:sp>
        <p:nvSpPr>
          <p:cNvPr id="16" name="Rounded Rectangle 15">
            <a:extLst>
              <a:ext uri="{FF2B5EF4-FFF2-40B4-BE49-F238E27FC236}">
                <a16:creationId xmlns:a16="http://schemas.microsoft.com/office/drawing/2014/main" id="{85EE8F36-078F-4D48-AE65-A83FC6B25031}"/>
              </a:ext>
            </a:extLst>
          </p:cNvPr>
          <p:cNvSpPr/>
          <p:nvPr/>
        </p:nvSpPr>
        <p:spPr>
          <a:xfrm>
            <a:off x="7487778" y="2257312"/>
            <a:ext cx="4475621" cy="12770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Regression Model</a:t>
            </a:r>
          </a:p>
          <a:p>
            <a:pPr algn="ctr"/>
            <a:r>
              <a:rPr lang="en-US" dirty="0"/>
              <a:t>Y = 16.028+ 0.386X</a:t>
            </a:r>
            <a:r>
              <a:rPr lang="en-US" baseline="-25000" dirty="0"/>
              <a:t>1</a:t>
            </a:r>
            <a:r>
              <a:rPr lang="en-US" dirty="0"/>
              <a:t>+0.455X</a:t>
            </a:r>
            <a:r>
              <a:rPr lang="en-US" baseline="-25000" dirty="0"/>
              <a:t>2</a:t>
            </a:r>
            <a:r>
              <a:rPr lang="en-US" dirty="0"/>
              <a:t>+1.25X</a:t>
            </a:r>
            <a:r>
              <a:rPr lang="en-US" baseline="-25000" dirty="0"/>
              <a:t>3</a:t>
            </a:r>
            <a:r>
              <a:rPr lang="en-US" dirty="0"/>
              <a:t>+ 0.570X</a:t>
            </a:r>
            <a:r>
              <a:rPr lang="en-US" baseline="-25000" dirty="0"/>
              <a:t>4</a:t>
            </a:r>
            <a:r>
              <a:rPr lang="en-US" dirty="0"/>
              <a:t>+0.502X</a:t>
            </a:r>
            <a:r>
              <a:rPr lang="en-US" baseline="-25000" dirty="0"/>
              <a:t>5</a:t>
            </a:r>
            <a:r>
              <a:rPr lang="en-US" dirty="0"/>
              <a:t>+2.131X</a:t>
            </a:r>
            <a:r>
              <a:rPr lang="en-US" baseline="-25000" dirty="0"/>
              <a:t>7</a:t>
            </a:r>
            <a:r>
              <a:rPr lang="en-US" dirty="0"/>
              <a:t>-9.470X</a:t>
            </a:r>
            <a:r>
              <a:rPr lang="en-US" baseline="-25000" dirty="0"/>
              <a:t>15</a:t>
            </a:r>
            <a:endParaRPr lang="en-US" dirty="0"/>
          </a:p>
        </p:txBody>
      </p:sp>
    </p:spTree>
    <p:extLst>
      <p:ext uri="{BB962C8B-B14F-4D97-AF65-F5344CB8AC3E}">
        <p14:creationId xmlns:p14="http://schemas.microsoft.com/office/powerpoint/2010/main" val="322320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E990C-4681-FA4B-AAE4-BF037AB2A846}"/>
              </a:ext>
            </a:extLst>
          </p:cNvPr>
          <p:cNvPicPr>
            <a:picLocks noChangeAspect="1"/>
          </p:cNvPicPr>
          <p:nvPr/>
        </p:nvPicPr>
        <p:blipFill>
          <a:blip r:embed="rId3"/>
          <a:stretch>
            <a:fillRect/>
          </a:stretch>
        </p:blipFill>
        <p:spPr>
          <a:xfrm>
            <a:off x="6885222" y="878830"/>
            <a:ext cx="5018694" cy="2753311"/>
          </a:xfrm>
          <a:prstGeom prst="rect">
            <a:avLst/>
          </a:prstGeom>
        </p:spPr>
      </p:pic>
      <p:pic>
        <p:nvPicPr>
          <p:cNvPr id="12" name="Picture 11">
            <a:extLst>
              <a:ext uri="{FF2B5EF4-FFF2-40B4-BE49-F238E27FC236}">
                <a16:creationId xmlns:a16="http://schemas.microsoft.com/office/drawing/2014/main" id="{45542B92-BDDC-D744-B784-851748242567}"/>
              </a:ext>
            </a:extLst>
          </p:cNvPr>
          <p:cNvPicPr>
            <a:picLocks noChangeAspect="1"/>
          </p:cNvPicPr>
          <p:nvPr/>
        </p:nvPicPr>
        <p:blipFill>
          <a:blip r:embed="rId4"/>
          <a:stretch>
            <a:fillRect/>
          </a:stretch>
        </p:blipFill>
        <p:spPr>
          <a:xfrm>
            <a:off x="6904809" y="3824113"/>
            <a:ext cx="4979519" cy="2719397"/>
          </a:xfrm>
          <a:prstGeom prst="rect">
            <a:avLst/>
          </a:prstGeom>
        </p:spPr>
      </p:pic>
      <p:sp>
        <p:nvSpPr>
          <p:cNvPr id="4" name="Title 1">
            <a:extLst>
              <a:ext uri="{FF2B5EF4-FFF2-40B4-BE49-F238E27FC236}">
                <a16:creationId xmlns:a16="http://schemas.microsoft.com/office/drawing/2014/main" id="{7F99CB56-2E61-624E-9D93-B5E3C5D6F4CA}"/>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IMR (</a:t>
            </a:r>
            <a:r>
              <a:rPr lang="en-US" sz="3200" b="1" dirty="0" err="1">
                <a:solidFill>
                  <a:schemeClr val="bg1"/>
                </a:solidFill>
                <a:latin typeface="+mn-lt"/>
              </a:rPr>
              <a:t>XmR</a:t>
            </a:r>
            <a:r>
              <a:rPr lang="en-US" sz="3200" b="1" dirty="0">
                <a:solidFill>
                  <a:schemeClr val="bg1"/>
                </a:solidFill>
                <a:latin typeface="+mn-lt"/>
              </a:rPr>
              <a:t>) Control Chart</a:t>
            </a:r>
          </a:p>
        </p:txBody>
      </p:sp>
      <p:sp>
        <p:nvSpPr>
          <p:cNvPr id="5" name="Content Placeholder 2">
            <a:extLst>
              <a:ext uri="{FF2B5EF4-FFF2-40B4-BE49-F238E27FC236}">
                <a16:creationId xmlns:a16="http://schemas.microsoft.com/office/drawing/2014/main" id="{76A5F5A3-A142-EC4F-A80B-C2EF8DB0FB48}"/>
              </a:ext>
            </a:extLst>
          </p:cNvPr>
          <p:cNvSpPr txBox="1">
            <a:spLocks/>
          </p:cNvSpPr>
          <p:nvPr/>
        </p:nvSpPr>
        <p:spPr>
          <a:xfrm>
            <a:off x="266700" y="1480690"/>
            <a:ext cx="5859780" cy="14606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IMR (</a:t>
            </a:r>
            <a:r>
              <a:rPr lang="en-US" sz="1600" dirty="0" err="1"/>
              <a:t>XmR</a:t>
            </a:r>
            <a:r>
              <a:rPr lang="en-US" sz="1600" dirty="0"/>
              <a:t>) Control Chart was utilized to plot my total dollar spent (Y) from the 60 days of sample collected. Day 1 to 30 is before the process improvement. Day 31 is the start of the new process. This chart will help me monitor if my process is in control and if there’s a signal showing a change in the process. </a:t>
            </a:r>
          </a:p>
        </p:txBody>
      </p:sp>
      <p:sp>
        <p:nvSpPr>
          <p:cNvPr id="7" name="Title 1">
            <a:extLst>
              <a:ext uri="{FF2B5EF4-FFF2-40B4-BE49-F238E27FC236}">
                <a16:creationId xmlns:a16="http://schemas.microsoft.com/office/drawing/2014/main" id="{F855786B-BDCB-144C-8C5B-FDF3771CBEBB}"/>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8" name="Title 1">
            <a:extLst>
              <a:ext uri="{FF2B5EF4-FFF2-40B4-BE49-F238E27FC236}">
                <a16:creationId xmlns:a16="http://schemas.microsoft.com/office/drawing/2014/main" id="{AEA92431-6C19-B745-B352-840FE660604D}"/>
              </a:ext>
            </a:extLst>
          </p:cNvPr>
          <p:cNvSpPr txBox="1">
            <a:spLocks/>
          </p:cNvSpPr>
          <p:nvPr/>
        </p:nvSpPr>
        <p:spPr>
          <a:xfrm>
            <a:off x="266700" y="2769242"/>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sp>
        <p:nvSpPr>
          <p:cNvPr id="9" name="Content Placeholder 2">
            <a:extLst>
              <a:ext uri="{FF2B5EF4-FFF2-40B4-BE49-F238E27FC236}">
                <a16:creationId xmlns:a16="http://schemas.microsoft.com/office/drawing/2014/main" id="{ACDCBBFF-2C8B-394B-834C-FE7FDCE1144A}"/>
              </a:ext>
            </a:extLst>
          </p:cNvPr>
          <p:cNvSpPr txBox="1">
            <a:spLocks/>
          </p:cNvSpPr>
          <p:nvPr/>
        </p:nvSpPr>
        <p:spPr>
          <a:xfrm>
            <a:off x="266700" y="3166750"/>
            <a:ext cx="4965700" cy="3376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sp>
        <p:nvSpPr>
          <p:cNvPr id="10" name="Content Placeholder 2">
            <a:extLst>
              <a:ext uri="{FF2B5EF4-FFF2-40B4-BE49-F238E27FC236}">
                <a16:creationId xmlns:a16="http://schemas.microsoft.com/office/drawing/2014/main" id="{08B3C4DD-66C3-1C47-B29D-DF9EA4B3C491}"/>
              </a:ext>
            </a:extLst>
          </p:cNvPr>
          <p:cNvSpPr txBox="1">
            <a:spLocks/>
          </p:cNvSpPr>
          <p:nvPr/>
        </p:nvSpPr>
        <p:spPr>
          <a:xfrm>
            <a:off x="266700" y="3394499"/>
            <a:ext cx="4965700" cy="31490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old process from Day 1-30 has 13 data points above the mean with a larger distance from the mean, which indicates high daily spending. Two of the data points are above the UCL because I had to make two large purchases for wedding that I was part of the wedding party, which does not happen on a regular basis. </a:t>
            </a:r>
          </a:p>
          <a:p>
            <a:pPr marL="0" indent="0">
              <a:buFont typeface="Arial" panose="020B0604020202020204" pitchFamily="34" charset="0"/>
              <a:buNone/>
            </a:pPr>
            <a:r>
              <a:rPr lang="en-US" sz="1600" dirty="0"/>
              <a:t>The new process from Day 31 to 60 shows 21 data points below the mean, which shows progress in decreasing daily spending after the process changes. Overall, looking at the charts, the new process is in control with the data points slightly below the average and variability but within the limits. </a:t>
            </a:r>
          </a:p>
          <a:p>
            <a:pPr marL="0" indent="0">
              <a:buFont typeface="Arial" panose="020B0604020202020204" pitchFamily="34" charset="0"/>
              <a:buNone/>
            </a:pPr>
            <a:endParaRPr lang="en-US" sz="1600" dirty="0"/>
          </a:p>
        </p:txBody>
      </p:sp>
    </p:spTree>
    <p:extLst>
      <p:ext uri="{BB962C8B-B14F-4D97-AF65-F5344CB8AC3E}">
        <p14:creationId xmlns:p14="http://schemas.microsoft.com/office/powerpoint/2010/main" val="4113471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6533E-7C0C-8444-A239-F1584E51CC79}"/>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Conclusion Summary</a:t>
            </a:r>
          </a:p>
        </p:txBody>
      </p:sp>
      <p:sp>
        <p:nvSpPr>
          <p:cNvPr id="8" name="Content Placeholder 2">
            <a:extLst>
              <a:ext uri="{FF2B5EF4-FFF2-40B4-BE49-F238E27FC236}">
                <a16:creationId xmlns:a16="http://schemas.microsoft.com/office/drawing/2014/main" id="{CF5302CC-9D3E-4C4F-BF21-AD5E908C083B}"/>
              </a:ext>
            </a:extLst>
          </p:cNvPr>
          <p:cNvSpPr txBox="1">
            <a:spLocks/>
          </p:cNvSpPr>
          <p:nvPr/>
        </p:nvSpPr>
        <p:spPr>
          <a:xfrm>
            <a:off x="266700" y="1379383"/>
            <a:ext cx="11548740" cy="720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The purpose of this project is to help me reduce my daily spending and understand my spending habits.  The goal is to reduce my daily spending by (-20%). </a:t>
            </a:r>
          </a:p>
        </p:txBody>
      </p:sp>
      <p:sp>
        <p:nvSpPr>
          <p:cNvPr id="9" name="Title 1">
            <a:extLst>
              <a:ext uri="{FF2B5EF4-FFF2-40B4-BE49-F238E27FC236}">
                <a16:creationId xmlns:a16="http://schemas.microsoft.com/office/drawing/2014/main" id="{55F23DBE-403D-CD41-B68A-737210146934}"/>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PURPOSE</a:t>
            </a:r>
          </a:p>
        </p:txBody>
      </p:sp>
      <p:sp>
        <p:nvSpPr>
          <p:cNvPr id="10" name="Title 1">
            <a:extLst>
              <a:ext uri="{FF2B5EF4-FFF2-40B4-BE49-F238E27FC236}">
                <a16:creationId xmlns:a16="http://schemas.microsoft.com/office/drawing/2014/main" id="{3201BE15-2032-6245-B24A-76DB634274AD}"/>
              </a:ext>
            </a:extLst>
          </p:cNvPr>
          <p:cNvSpPr txBox="1">
            <a:spLocks/>
          </p:cNvSpPr>
          <p:nvPr/>
        </p:nvSpPr>
        <p:spPr>
          <a:xfrm>
            <a:off x="266700" y="1993157"/>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TOOLS UTILIZED</a:t>
            </a:r>
          </a:p>
        </p:txBody>
      </p:sp>
      <p:sp>
        <p:nvSpPr>
          <p:cNvPr id="11" name="Content Placeholder 2">
            <a:extLst>
              <a:ext uri="{FF2B5EF4-FFF2-40B4-BE49-F238E27FC236}">
                <a16:creationId xmlns:a16="http://schemas.microsoft.com/office/drawing/2014/main" id="{4D459035-968B-744C-8F17-FDACFA0B0F52}"/>
              </a:ext>
            </a:extLst>
          </p:cNvPr>
          <p:cNvSpPr txBox="1">
            <a:spLocks/>
          </p:cNvSpPr>
          <p:nvPr/>
        </p:nvSpPr>
        <p:spPr>
          <a:xfrm>
            <a:off x="266700" y="2604024"/>
            <a:ext cx="11548740" cy="4058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In order to reach my goal, I used the below tools to analyze my process and identify if the changes in my new process have worked and are in control. </a:t>
            </a:r>
          </a:p>
          <a:p>
            <a:r>
              <a:rPr lang="en-US" sz="1800" dirty="0"/>
              <a:t>To evaluate my old process before the process improvement and to create a baseline to measure against, I used the Process Map, Pareto Chart, Correlation Matrix, Descriptive Statistics, and SQL. </a:t>
            </a:r>
          </a:p>
          <a:p>
            <a:r>
              <a:rPr lang="en-US" sz="1800" dirty="0"/>
              <a:t>To determine if my average daily spending dollars decreased under my new process, I used Hypothesis Testing. </a:t>
            </a:r>
          </a:p>
          <a:p>
            <a:r>
              <a:rPr lang="en-US" sz="1800" dirty="0"/>
              <a:t>To determine if there is a relationship between categorical data (Day of the Week vs =&lt;$50,&gt;$50), I used the Chi-Square Test. </a:t>
            </a:r>
          </a:p>
          <a:p>
            <a:r>
              <a:rPr lang="en-US" sz="1800" dirty="0"/>
              <a:t>To identify which X variables had a relationship with my Y variable, the strength of each relationship, and create an acceptable predictive model for Y, I used Multiple Regression Analysis. </a:t>
            </a:r>
          </a:p>
          <a:p>
            <a:r>
              <a:rPr lang="en-US" sz="1800" dirty="0"/>
              <a:t>To measure success after the process improvement by comparing the new process results with the baseline, I used Descriptive Statistics and SQL. </a:t>
            </a:r>
          </a:p>
          <a:p>
            <a:r>
              <a:rPr lang="en-US" sz="1800" dirty="0"/>
              <a:t>To determine if there was a signal from the change in the process and monitor if the new process is in control, I used the IMR (</a:t>
            </a:r>
            <a:r>
              <a:rPr lang="en-US" sz="1800" dirty="0" err="1"/>
              <a:t>XmR</a:t>
            </a:r>
            <a:r>
              <a:rPr lang="en-US" sz="1800" dirty="0"/>
              <a:t>) Control Chart.  </a:t>
            </a:r>
          </a:p>
          <a:p>
            <a:endParaRPr lang="en-US" sz="1800" dirty="0"/>
          </a:p>
        </p:txBody>
      </p:sp>
    </p:spTree>
    <p:extLst>
      <p:ext uri="{BB962C8B-B14F-4D97-AF65-F5344CB8AC3E}">
        <p14:creationId xmlns:p14="http://schemas.microsoft.com/office/powerpoint/2010/main" val="304798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25B1-DF8C-1B46-BD42-2C1D48F9B651}"/>
              </a:ext>
            </a:extLst>
          </p:cNvPr>
          <p:cNvSpPr>
            <a:spLocks noGrp="1"/>
          </p:cNvSpPr>
          <p:nvPr>
            <p:ph type="title"/>
          </p:nvPr>
        </p:nvSpPr>
        <p:spPr>
          <a:xfrm>
            <a:off x="0" y="1"/>
            <a:ext cx="12192000" cy="609600"/>
          </a:xfrm>
          <a:solidFill>
            <a:schemeClr val="accent1">
              <a:lumMod val="50000"/>
            </a:schemeClr>
          </a:solidFill>
        </p:spPr>
        <p:txBody>
          <a:bodyPr>
            <a:normAutofit/>
          </a:bodyPr>
          <a:lstStyle/>
          <a:p>
            <a:r>
              <a:rPr lang="en-US" sz="2800" b="1" dirty="0">
                <a:solidFill>
                  <a:schemeClr val="bg1"/>
                </a:solidFill>
                <a:latin typeface="+mn-lt"/>
              </a:rPr>
              <a:t>Executive Summary: Reduce Daily Spending Project</a:t>
            </a:r>
          </a:p>
        </p:txBody>
      </p:sp>
      <p:sp>
        <p:nvSpPr>
          <p:cNvPr id="9" name="Title 1">
            <a:extLst>
              <a:ext uri="{FF2B5EF4-FFF2-40B4-BE49-F238E27FC236}">
                <a16:creationId xmlns:a16="http://schemas.microsoft.com/office/drawing/2014/main" id="{A30AA002-7923-D445-B0A0-6670D0A5AE25}"/>
              </a:ext>
            </a:extLst>
          </p:cNvPr>
          <p:cNvSpPr txBox="1">
            <a:spLocks/>
          </p:cNvSpPr>
          <p:nvPr/>
        </p:nvSpPr>
        <p:spPr>
          <a:xfrm>
            <a:off x="0" y="996514"/>
            <a:ext cx="12192000" cy="439420"/>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b="1" dirty="0">
              <a:solidFill>
                <a:schemeClr val="bg1"/>
              </a:solidFill>
              <a:latin typeface="+mn-lt"/>
            </a:endParaRPr>
          </a:p>
        </p:txBody>
      </p:sp>
      <p:sp>
        <p:nvSpPr>
          <p:cNvPr id="10" name="TextBox 9">
            <a:extLst>
              <a:ext uri="{FF2B5EF4-FFF2-40B4-BE49-F238E27FC236}">
                <a16:creationId xmlns:a16="http://schemas.microsoft.com/office/drawing/2014/main" id="{1D82B970-873A-8040-9AC1-ED05759A8486}"/>
              </a:ext>
            </a:extLst>
          </p:cNvPr>
          <p:cNvSpPr txBox="1"/>
          <p:nvPr/>
        </p:nvSpPr>
        <p:spPr>
          <a:xfrm>
            <a:off x="0" y="627182"/>
            <a:ext cx="3230880" cy="369332"/>
          </a:xfrm>
          <a:prstGeom prst="rect">
            <a:avLst/>
          </a:prstGeom>
          <a:noFill/>
        </p:spPr>
        <p:txBody>
          <a:bodyPr wrap="square" rtlCol="0">
            <a:spAutoFit/>
          </a:bodyPr>
          <a:lstStyle/>
          <a:p>
            <a:r>
              <a:rPr lang="en-US" dirty="0"/>
              <a:t>Process Owner: Cindy Khuu</a:t>
            </a:r>
          </a:p>
        </p:txBody>
      </p:sp>
      <p:sp>
        <p:nvSpPr>
          <p:cNvPr id="11" name="TextBox 10">
            <a:extLst>
              <a:ext uri="{FF2B5EF4-FFF2-40B4-BE49-F238E27FC236}">
                <a16:creationId xmlns:a16="http://schemas.microsoft.com/office/drawing/2014/main" id="{6D6905FA-F968-424D-B590-97417B87B17F}"/>
              </a:ext>
            </a:extLst>
          </p:cNvPr>
          <p:cNvSpPr txBox="1"/>
          <p:nvPr/>
        </p:nvSpPr>
        <p:spPr>
          <a:xfrm>
            <a:off x="-6963" y="1043547"/>
            <a:ext cx="1127760" cy="307777"/>
          </a:xfrm>
          <a:prstGeom prst="rect">
            <a:avLst/>
          </a:prstGeom>
          <a:noFill/>
        </p:spPr>
        <p:txBody>
          <a:bodyPr wrap="square" rtlCol="0">
            <a:spAutoFit/>
          </a:bodyPr>
          <a:lstStyle/>
          <a:p>
            <a:r>
              <a:rPr lang="en-US" sz="1400" b="1" dirty="0">
                <a:solidFill>
                  <a:schemeClr val="bg1"/>
                </a:solidFill>
              </a:rPr>
              <a:t>Key Dates</a:t>
            </a:r>
            <a:r>
              <a:rPr lang="en-US" sz="1400" b="1" dirty="0">
                <a:solidFill>
                  <a:schemeClr val="bg1"/>
                </a:solidFill>
                <a:sym typeface="Wingdings" pitchFamily="2" charset="2"/>
              </a:rPr>
              <a:t></a:t>
            </a:r>
            <a:endParaRPr lang="en-US" sz="1400" b="1" dirty="0">
              <a:solidFill>
                <a:schemeClr val="bg1"/>
              </a:solidFill>
            </a:endParaRPr>
          </a:p>
        </p:txBody>
      </p:sp>
      <p:sp>
        <p:nvSpPr>
          <p:cNvPr id="12" name="TextBox 11">
            <a:extLst>
              <a:ext uri="{FF2B5EF4-FFF2-40B4-BE49-F238E27FC236}">
                <a16:creationId xmlns:a16="http://schemas.microsoft.com/office/drawing/2014/main" id="{D645E58B-8D63-6C47-918E-C2C22867B260}"/>
              </a:ext>
            </a:extLst>
          </p:cNvPr>
          <p:cNvSpPr txBox="1"/>
          <p:nvPr/>
        </p:nvSpPr>
        <p:spPr>
          <a:xfrm>
            <a:off x="1280160" y="950347"/>
            <a:ext cx="1325880" cy="523220"/>
          </a:xfrm>
          <a:prstGeom prst="rect">
            <a:avLst/>
          </a:prstGeom>
          <a:noFill/>
        </p:spPr>
        <p:txBody>
          <a:bodyPr wrap="square" rtlCol="0">
            <a:spAutoFit/>
          </a:bodyPr>
          <a:lstStyle/>
          <a:p>
            <a:r>
              <a:rPr lang="en-US" sz="1400" b="1" dirty="0">
                <a:solidFill>
                  <a:schemeClr val="bg1"/>
                </a:solidFill>
              </a:rPr>
              <a:t>Project Launch</a:t>
            </a:r>
          </a:p>
          <a:p>
            <a:r>
              <a:rPr lang="en-US" sz="1400" dirty="0">
                <a:solidFill>
                  <a:schemeClr val="bg1"/>
                </a:solidFill>
              </a:rPr>
              <a:t>4/11</a:t>
            </a:r>
          </a:p>
        </p:txBody>
      </p:sp>
      <p:sp>
        <p:nvSpPr>
          <p:cNvPr id="18" name="Rectangle 17">
            <a:extLst>
              <a:ext uri="{FF2B5EF4-FFF2-40B4-BE49-F238E27FC236}">
                <a16:creationId xmlns:a16="http://schemas.microsoft.com/office/drawing/2014/main" id="{F15A4648-2DC6-3646-A277-F722B53FCABD}"/>
              </a:ext>
            </a:extLst>
          </p:cNvPr>
          <p:cNvSpPr/>
          <p:nvPr/>
        </p:nvSpPr>
        <p:spPr>
          <a:xfrm>
            <a:off x="315859" y="1426321"/>
            <a:ext cx="1754452" cy="369332"/>
          </a:xfrm>
          <a:prstGeom prst="rect">
            <a:avLst/>
          </a:prstGeom>
          <a:noFill/>
        </p:spPr>
        <p:txBody>
          <a:bodyPr wrap="square" lIns="91440" tIns="45720" rIns="91440" bIns="45720">
            <a:spAutoFit/>
          </a:bodyPr>
          <a:lstStyle/>
          <a:p>
            <a:pPr algn="ctr"/>
            <a:r>
              <a:rPr lang="en-US" b="1" cap="none" spc="0" dirty="0">
                <a:ln w="0"/>
                <a:solidFill>
                  <a:schemeClr val="accent1">
                    <a:lumMod val="50000"/>
                  </a:schemeClr>
                </a:solidFill>
                <a:effectLst>
                  <a:outerShdw blurRad="38100" dist="19050" dir="2700000" algn="tl" rotWithShape="0">
                    <a:schemeClr val="dk1">
                      <a:alpha val="40000"/>
                    </a:schemeClr>
                  </a:outerShdw>
                </a:effectLst>
              </a:rPr>
              <a:t>DEFINE</a:t>
            </a:r>
          </a:p>
        </p:txBody>
      </p:sp>
      <p:sp>
        <p:nvSpPr>
          <p:cNvPr id="19" name="Rectangle 18">
            <a:extLst>
              <a:ext uri="{FF2B5EF4-FFF2-40B4-BE49-F238E27FC236}">
                <a16:creationId xmlns:a16="http://schemas.microsoft.com/office/drawing/2014/main" id="{FACF0C68-3F99-464F-9A58-F94C1AEDBF15}"/>
              </a:ext>
            </a:extLst>
          </p:cNvPr>
          <p:cNvSpPr/>
          <p:nvPr/>
        </p:nvSpPr>
        <p:spPr>
          <a:xfrm>
            <a:off x="3425684" y="1410314"/>
            <a:ext cx="1754452" cy="369332"/>
          </a:xfrm>
          <a:prstGeom prst="rect">
            <a:avLst/>
          </a:prstGeom>
          <a:noFill/>
        </p:spPr>
        <p:txBody>
          <a:bodyPr wrap="square" lIns="91440" tIns="45720" rIns="91440" bIns="45720">
            <a:spAutoFit/>
          </a:bodyPr>
          <a:lstStyle/>
          <a:p>
            <a:pPr algn="ctr"/>
            <a:r>
              <a:rPr lang="en-US" b="1" cap="none" spc="0" dirty="0">
                <a:ln w="0"/>
                <a:solidFill>
                  <a:schemeClr val="accent1">
                    <a:lumMod val="50000"/>
                  </a:schemeClr>
                </a:solidFill>
                <a:effectLst>
                  <a:outerShdw blurRad="38100" dist="19050" dir="2700000" algn="tl" rotWithShape="0">
                    <a:schemeClr val="dk1">
                      <a:alpha val="40000"/>
                    </a:schemeClr>
                  </a:outerShdw>
                </a:effectLst>
              </a:rPr>
              <a:t>MEASURE</a:t>
            </a:r>
          </a:p>
        </p:txBody>
      </p:sp>
      <p:sp>
        <p:nvSpPr>
          <p:cNvPr id="20" name="Rectangle 19">
            <a:extLst>
              <a:ext uri="{FF2B5EF4-FFF2-40B4-BE49-F238E27FC236}">
                <a16:creationId xmlns:a16="http://schemas.microsoft.com/office/drawing/2014/main" id="{6DE08415-139F-EF41-9F08-FF9EAC0FB02D}"/>
              </a:ext>
            </a:extLst>
          </p:cNvPr>
          <p:cNvSpPr/>
          <p:nvPr/>
        </p:nvSpPr>
        <p:spPr>
          <a:xfrm>
            <a:off x="7044948" y="1410314"/>
            <a:ext cx="1754452" cy="369332"/>
          </a:xfrm>
          <a:prstGeom prst="rect">
            <a:avLst/>
          </a:prstGeom>
          <a:noFill/>
        </p:spPr>
        <p:txBody>
          <a:bodyPr wrap="square" lIns="91440" tIns="45720" rIns="91440" bIns="45720">
            <a:spAutoFit/>
          </a:bodyPr>
          <a:lstStyle/>
          <a:p>
            <a:pPr algn="ctr"/>
            <a:r>
              <a:rPr lang="en-US" b="1" cap="none" spc="0" dirty="0">
                <a:ln w="0"/>
                <a:solidFill>
                  <a:schemeClr val="accent1">
                    <a:lumMod val="50000"/>
                  </a:schemeClr>
                </a:solidFill>
                <a:effectLst>
                  <a:outerShdw blurRad="38100" dist="19050" dir="2700000" algn="tl" rotWithShape="0">
                    <a:schemeClr val="dk1">
                      <a:alpha val="40000"/>
                    </a:schemeClr>
                  </a:outerShdw>
                </a:effectLst>
              </a:rPr>
              <a:t>ANALYZE</a:t>
            </a:r>
          </a:p>
        </p:txBody>
      </p:sp>
      <p:sp>
        <p:nvSpPr>
          <p:cNvPr id="21" name="Rectangle 20">
            <a:extLst>
              <a:ext uri="{FF2B5EF4-FFF2-40B4-BE49-F238E27FC236}">
                <a16:creationId xmlns:a16="http://schemas.microsoft.com/office/drawing/2014/main" id="{08AA53C4-C817-1F44-B125-B976FB81F19D}"/>
              </a:ext>
            </a:extLst>
          </p:cNvPr>
          <p:cNvSpPr/>
          <p:nvPr/>
        </p:nvSpPr>
        <p:spPr>
          <a:xfrm>
            <a:off x="9872742" y="1384987"/>
            <a:ext cx="1754452" cy="369332"/>
          </a:xfrm>
          <a:prstGeom prst="rect">
            <a:avLst/>
          </a:prstGeom>
          <a:noFill/>
        </p:spPr>
        <p:txBody>
          <a:bodyPr wrap="square" lIns="91440" tIns="45720" rIns="91440" bIns="45720">
            <a:spAutoFit/>
          </a:bodyPr>
          <a:lstStyle/>
          <a:p>
            <a:pPr algn="ctr"/>
            <a:r>
              <a:rPr lang="en-US" b="1" cap="none" spc="0" dirty="0">
                <a:ln w="0"/>
                <a:solidFill>
                  <a:schemeClr val="accent1">
                    <a:lumMod val="50000"/>
                  </a:schemeClr>
                </a:solidFill>
                <a:effectLst>
                  <a:outerShdw blurRad="38100" dist="19050" dir="2700000" algn="tl" rotWithShape="0">
                    <a:schemeClr val="dk1">
                      <a:alpha val="40000"/>
                    </a:schemeClr>
                  </a:outerShdw>
                </a:effectLst>
              </a:rPr>
              <a:t>IMPROVE</a:t>
            </a:r>
          </a:p>
        </p:txBody>
      </p:sp>
      <p:sp>
        <p:nvSpPr>
          <p:cNvPr id="22" name="Rectangle 21">
            <a:extLst>
              <a:ext uri="{FF2B5EF4-FFF2-40B4-BE49-F238E27FC236}">
                <a16:creationId xmlns:a16="http://schemas.microsoft.com/office/drawing/2014/main" id="{2A08156E-7410-9843-9359-98229851E649}"/>
              </a:ext>
            </a:extLst>
          </p:cNvPr>
          <p:cNvSpPr/>
          <p:nvPr/>
        </p:nvSpPr>
        <p:spPr>
          <a:xfrm>
            <a:off x="9938962" y="4466815"/>
            <a:ext cx="1754452" cy="369332"/>
          </a:xfrm>
          <a:prstGeom prst="rect">
            <a:avLst/>
          </a:prstGeom>
          <a:noFill/>
        </p:spPr>
        <p:txBody>
          <a:bodyPr wrap="square" lIns="91440" tIns="45720" rIns="91440" bIns="45720">
            <a:spAutoFit/>
          </a:bodyPr>
          <a:lstStyle/>
          <a:p>
            <a:pPr algn="ctr"/>
            <a:r>
              <a:rPr lang="en-US" b="1" cap="none" spc="0" dirty="0">
                <a:ln w="0"/>
                <a:solidFill>
                  <a:schemeClr val="accent1">
                    <a:lumMod val="50000"/>
                  </a:schemeClr>
                </a:solidFill>
                <a:effectLst>
                  <a:outerShdw blurRad="38100" dist="19050" dir="2700000" algn="tl" rotWithShape="0">
                    <a:schemeClr val="dk1">
                      <a:alpha val="40000"/>
                    </a:schemeClr>
                  </a:outerShdw>
                </a:effectLst>
              </a:rPr>
              <a:t>CONTROL</a:t>
            </a:r>
          </a:p>
        </p:txBody>
      </p:sp>
      <p:cxnSp>
        <p:nvCxnSpPr>
          <p:cNvPr id="24" name="Straight Connector 23">
            <a:extLst>
              <a:ext uri="{FF2B5EF4-FFF2-40B4-BE49-F238E27FC236}">
                <a16:creationId xmlns:a16="http://schemas.microsoft.com/office/drawing/2014/main" id="{D56C408A-46E3-714F-8877-6D7870B9E331}"/>
              </a:ext>
            </a:extLst>
          </p:cNvPr>
          <p:cNvCxnSpPr/>
          <p:nvPr/>
        </p:nvCxnSpPr>
        <p:spPr>
          <a:xfrm>
            <a:off x="2468880" y="1435934"/>
            <a:ext cx="0" cy="542206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72DD8F-78FB-B841-B441-1E8F1033DAE3}"/>
              </a:ext>
            </a:extLst>
          </p:cNvPr>
          <p:cNvCxnSpPr/>
          <p:nvPr/>
        </p:nvCxnSpPr>
        <p:spPr>
          <a:xfrm>
            <a:off x="6286030" y="1426321"/>
            <a:ext cx="0" cy="542206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A83783-1084-3749-A96F-10CD376BE7C2}"/>
              </a:ext>
            </a:extLst>
          </p:cNvPr>
          <p:cNvCxnSpPr/>
          <p:nvPr/>
        </p:nvCxnSpPr>
        <p:spPr>
          <a:xfrm>
            <a:off x="9419543" y="1473567"/>
            <a:ext cx="0" cy="542206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B8F11F-1A18-C048-855B-9A0C036A947F}"/>
              </a:ext>
            </a:extLst>
          </p:cNvPr>
          <p:cNvCxnSpPr>
            <a:cxnSpLocks/>
          </p:cNvCxnSpPr>
          <p:nvPr/>
        </p:nvCxnSpPr>
        <p:spPr>
          <a:xfrm>
            <a:off x="9433674" y="4462872"/>
            <a:ext cx="2758326"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7380FA1-875D-014A-8695-C455DAE235B4}"/>
              </a:ext>
            </a:extLst>
          </p:cNvPr>
          <p:cNvSpPr/>
          <p:nvPr/>
        </p:nvSpPr>
        <p:spPr>
          <a:xfrm>
            <a:off x="77219" y="1696624"/>
            <a:ext cx="2345465" cy="830997"/>
          </a:xfrm>
          <a:prstGeom prst="rect">
            <a:avLst/>
          </a:prstGeom>
          <a:noFill/>
        </p:spPr>
        <p:txBody>
          <a:bodyPr wrap="square" lIns="91440" tIns="45720" rIns="91440" bIns="45720">
            <a:spAutoFit/>
          </a:bodyPr>
          <a:lstStyle/>
          <a:p>
            <a:r>
              <a:rPr lang="en-US" sz="1200" b="1" dirty="0">
                <a:ln w="0"/>
                <a:effectLst>
                  <a:outerShdw blurRad="38100" dist="19050" dir="2700000" algn="tl" rotWithShape="0">
                    <a:schemeClr val="dk1">
                      <a:alpha val="40000"/>
                    </a:schemeClr>
                  </a:outerShdw>
                </a:effectLst>
              </a:rPr>
              <a:t>Problem to Solve:</a:t>
            </a:r>
          </a:p>
          <a:p>
            <a:pPr marL="171450" indent="-171450">
              <a:buFont typeface="Arial" panose="020B0604020202020204" pitchFamily="34" charset="0"/>
              <a:buChar char="•"/>
            </a:pPr>
            <a:r>
              <a:rPr lang="en-US" sz="1200" cap="none" spc="0" dirty="0">
                <a:ln w="0"/>
                <a:effectLst>
                  <a:outerShdw blurRad="38100" dist="19050" dir="2700000" algn="tl" rotWithShape="0">
                    <a:schemeClr val="dk1">
                      <a:alpha val="40000"/>
                    </a:schemeClr>
                  </a:outerShdw>
                </a:effectLst>
              </a:rPr>
              <a:t>Not paying off c</a:t>
            </a:r>
            <a:r>
              <a:rPr lang="en-US" sz="1200" dirty="0">
                <a:ln w="0"/>
                <a:effectLst>
                  <a:outerShdw blurRad="38100" dist="19050" dir="2700000" algn="tl" rotWithShape="0">
                    <a:schemeClr val="dk1">
                      <a:alpha val="40000"/>
                    </a:schemeClr>
                  </a:outerShdw>
                </a:effectLst>
              </a:rPr>
              <a:t>redit card balance at expected pace.</a:t>
            </a:r>
          </a:p>
          <a:p>
            <a:pPr marL="171450" indent="-1714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Spending too much money. </a:t>
            </a:r>
          </a:p>
        </p:txBody>
      </p:sp>
      <p:sp>
        <p:nvSpPr>
          <p:cNvPr id="30" name="Rectangle 29">
            <a:extLst>
              <a:ext uri="{FF2B5EF4-FFF2-40B4-BE49-F238E27FC236}">
                <a16:creationId xmlns:a16="http://schemas.microsoft.com/office/drawing/2014/main" id="{E6BAD2F0-F0B9-794B-AE19-25B74834A697}"/>
              </a:ext>
            </a:extLst>
          </p:cNvPr>
          <p:cNvSpPr/>
          <p:nvPr/>
        </p:nvSpPr>
        <p:spPr>
          <a:xfrm>
            <a:off x="-6963" y="4220774"/>
            <a:ext cx="2438397" cy="1600438"/>
          </a:xfrm>
          <a:prstGeom prst="rect">
            <a:avLst/>
          </a:prstGeom>
          <a:noFill/>
        </p:spPr>
        <p:txBody>
          <a:bodyPr wrap="square" lIns="91440" tIns="45720" rIns="91440" bIns="45720">
            <a:spAutoFit/>
          </a:bodyPr>
          <a:lstStyle/>
          <a:p>
            <a:r>
              <a:rPr lang="en-US" sz="1200" b="1" dirty="0">
                <a:ln w="0"/>
                <a:effectLst>
                  <a:outerShdw blurRad="38100" dist="19050" dir="2700000" algn="tl" rotWithShape="0">
                    <a:schemeClr val="dk1">
                      <a:alpha val="40000"/>
                    </a:schemeClr>
                  </a:outerShdw>
                </a:effectLst>
              </a:rPr>
              <a:t>Business Impact:</a:t>
            </a:r>
          </a:p>
          <a:p>
            <a:pPr marL="285750" indent="-2857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Unable to pay off credit card balance earlier and decrease spending will cost me at least $1000 in interest annually. </a:t>
            </a:r>
          </a:p>
          <a:p>
            <a:pPr marL="285750" indent="-2857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Reducing daily spend of $50 by 20%  of will save me $73,000 in 5 years. </a:t>
            </a:r>
          </a:p>
        </p:txBody>
      </p:sp>
      <p:sp>
        <p:nvSpPr>
          <p:cNvPr id="31" name="7-Point Star 30">
            <a:extLst>
              <a:ext uri="{FF2B5EF4-FFF2-40B4-BE49-F238E27FC236}">
                <a16:creationId xmlns:a16="http://schemas.microsoft.com/office/drawing/2014/main" id="{24C24593-86F9-004D-AC8E-C72FD63A2D52}"/>
              </a:ext>
            </a:extLst>
          </p:cNvPr>
          <p:cNvSpPr/>
          <p:nvPr/>
        </p:nvSpPr>
        <p:spPr>
          <a:xfrm>
            <a:off x="1158880" y="6112346"/>
            <a:ext cx="1296613" cy="644136"/>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 2.0</a:t>
            </a:r>
          </a:p>
        </p:txBody>
      </p:sp>
      <p:pic>
        <p:nvPicPr>
          <p:cNvPr id="32" name="Picture 31">
            <a:extLst>
              <a:ext uri="{FF2B5EF4-FFF2-40B4-BE49-F238E27FC236}">
                <a16:creationId xmlns:a16="http://schemas.microsoft.com/office/drawing/2014/main" id="{4252AFF5-0D4B-2C4C-82F2-1BAAF6187D0B}"/>
              </a:ext>
            </a:extLst>
          </p:cNvPr>
          <p:cNvPicPr>
            <a:picLocks noChangeAspect="1"/>
          </p:cNvPicPr>
          <p:nvPr/>
        </p:nvPicPr>
        <p:blipFill>
          <a:blip r:embed="rId3"/>
          <a:stretch>
            <a:fillRect/>
          </a:stretch>
        </p:blipFill>
        <p:spPr>
          <a:xfrm>
            <a:off x="113890" y="5740805"/>
            <a:ext cx="945192" cy="1134230"/>
          </a:xfrm>
          <a:prstGeom prst="rect">
            <a:avLst/>
          </a:prstGeom>
        </p:spPr>
      </p:pic>
      <p:sp>
        <p:nvSpPr>
          <p:cNvPr id="34" name="Content Placeholder 2">
            <a:extLst>
              <a:ext uri="{FF2B5EF4-FFF2-40B4-BE49-F238E27FC236}">
                <a16:creationId xmlns:a16="http://schemas.microsoft.com/office/drawing/2014/main" id="{9E315F40-8588-6A46-847D-350566AE0FAC}"/>
              </a:ext>
            </a:extLst>
          </p:cNvPr>
          <p:cNvSpPr txBox="1">
            <a:spLocks/>
          </p:cNvSpPr>
          <p:nvPr/>
        </p:nvSpPr>
        <p:spPr>
          <a:xfrm>
            <a:off x="2497419" y="1725910"/>
            <a:ext cx="3597140" cy="883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t>Collected Data on 15 Variables: </a:t>
            </a:r>
            <a:r>
              <a:rPr lang="en-US" sz="1200" dirty="0"/>
              <a:t>Total Dollar Spent (Y), Minutes Spent on Shopping for Event(X1), Snack Runs(X2), Self Gifting (X3), Socializing(X4), Groceries (X5), Meals (X6), and Gas (X7), etc. </a:t>
            </a:r>
          </a:p>
        </p:txBody>
      </p:sp>
      <p:pic>
        <p:nvPicPr>
          <p:cNvPr id="35" name="Picture 34">
            <a:extLst>
              <a:ext uri="{FF2B5EF4-FFF2-40B4-BE49-F238E27FC236}">
                <a16:creationId xmlns:a16="http://schemas.microsoft.com/office/drawing/2014/main" id="{1C8A4EE5-1E87-7D46-858E-EFBE77B0306B}"/>
              </a:ext>
            </a:extLst>
          </p:cNvPr>
          <p:cNvPicPr>
            <a:picLocks noChangeAspect="1"/>
          </p:cNvPicPr>
          <p:nvPr/>
        </p:nvPicPr>
        <p:blipFill>
          <a:blip r:embed="rId4"/>
          <a:stretch>
            <a:fillRect/>
          </a:stretch>
        </p:blipFill>
        <p:spPr>
          <a:xfrm>
            <a:off x="2497419" y="4020912"/>
            <a:ext cx="2693684" cy="1352664"/>
          </a:xfrm>
          <a:prstGeom prst="rect">
            <a:avLst/>
          </a:prstGeom>
        </p:spPr>
      </p:pic>
      <p:pic>
        <p:nvPicPr>
          <p:cNvPr id="36" name="Picture 35">
            <a:extLst>
              <a:ext uri="{FF2B5EF4-FFF2-40B4-BE49-F238E27FC236}">
                <a16:creationId xmlns:a16="http://schemas.microsoft.com/office/drawing/2014/main" id="{BCEAF3B6-5B15-4C40-8D02-5ECBFA8825BA}"/>
              </a:ext>
            </a:extLst>
          </p:cNvPr>
          <p:cNvPicPr>
            <a:picLocks noChangeAspect="1"/>
          </p:cNvPicPr>
          <p:nvPr/>
        </p:nvPicPr>
        <p:blipFill>
          <a:blip r:embed="rId5"/>
          <a:stretch>
            <a:fillRect/>
          </a:stretch>
        </p:blipFill>
        <p:spPr>
          <a:xfrm>
            <a:off x="2564122" y="2674322"/>
            <a:ext cx="2649972" cy="1303481"/>
          </a:xfrm>
          <a:prstGeom prst="rect">
            <a:avLst/>
          </a:prstGeom>
        </p:spPr>
      </p:pic>
      <p:sp>
        <p:nvSpPr>
          <p:cNvPr id="37" name="Alternate Process 36">
            <a:extLst>
              <a:ext uri="{FF2B5EF4-FFF2-40B4-BE49-F238E27FC236}">
                <a16:creationId xmlns:a16="http://schemas.microsoft.com/office/drawing/2014/main" id="{89638E00-5F90-6F4D-8730-1A01D279DF99}"/>
              </a:ext>
            </a:extLst>
          </p:cNvPr>
          <p:cNvSpPr/>
          <p:nvPr/>
        </p:nvSpPr>
        <p:spPr>
          <a:xfrm>
            <a:off x="2705711" y="3890324"/>
            <a:ext cx="981982" cy="45719"/>
          </a:xfrm>
          <a:prstGeom prst="flowChartAlternateProcess">
            <a:avLst/>
          </a:prstGeom>
          <a:solidFill>
            <a:srgbClr val="F0FC4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lternate Process 37">
            <a:extLst>
              <a:ext uri="{FF2B5EF4-FFF2-40B4-BE49-F238E27FC236}">
                <a16:creationId xmlns:a16="http://schemas.microsoft.com/office/drawing/2014/main" id="{A6DE405C-202C-8548-8F90-EEC46B9E73A6}"/>
              </a:ext>
            </a:extLst>
          </p:cNvPr>
          <p:cNvSpPr/>
          <p:nvPr/>
        </p:nvSpPr>
        <p:spPr>
          <a:xfrm>
            <a:off x="2690470" y="5302266"/>
            <a:ext cx="981982" cy="45719"/>
          </a:xfrm>
          <a:prstGeom prst="flowChartAlternateProcess">
            <a:avLst/>
          </a:prstGeom>
          <a:solidFill>
            <a:srgbClr val="F0FC4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ntent Placeholder 2">
            <a:extLst>
              <a:ext uri="{FF2B5EF4-FFF2-40B4-BE49-F238E27FC236}">
                <a16:creationId xmlns:a16="http://schemas.microsoft.com/office/drawing/2014/main" id="{25655F43-8BE7-F742-9861-A97F1E64D63D}"/>
              </a:ext>
            </a:extLst>
          </p:cNvPr>
          <p:cNvSpPr txBox="1">
            <a:spLocks/>
          </p:cNvSpPr>
          <p:nvPr/>
        </p:nvSpPr>
        <p:spPr>
          <a:xfrm>
            <a:off x="5224120" y="2652079"/>
            <a:ext cx="1092086" cy="30324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t>•80% of dollars spent and time spent on Shopping for Event, Snack Runs, and Socializing. </a:t>
            </a:r>
          </a:p>
          <a:p>
            <a:pPr marL="0" indent="0">
              <a:lnSpc>
                <a:spcPct val="100000"/>
              </a:lnSpc>
              <a:buNone/>
            </a:pPr>
            <a:r>
              <a:rPr lang="en-US" sz="1200" dirty="0"/>
              <a:t>• Strong positive correlation between the dollars and time spent for these activities. </a:t>
            </a:r>
          </a:p>
        </p:txBody>
      </p:sp>
      <p:pic>
        <p:nvPicPr>
          <p:cNvPr id="40" name="Picture 39">
            <a:extLst>
              <a:ext uri="{FF2B5EF4-FFF2-40B4-BE49-F238E27FC236}">
                <a16:creationId xmlns:a16="http://schemas.microsoft.com/office/drawing/2014/main" id="{F8138635-1391-2746-BB38-DF0A733F5AE5}"/>
              </a:ext>
            </a:extLst>
          </p:cNvPr>
          <p:cNvPicPr>
            <a:picLocks noChangeAspect="1"/>
          </p:cNvPicPr>
          <p:nvPr/>
        </p:nvPicPr>
        <p:blipFill>
          <a:blip r:embed="rId6"/>
          <a:stretch>
            <a:fillRect/>
          </a:stretch>
        </p:blipFill>
        <p:spPr>
          <a:xfrm>
            <a:off x="2792076" y="5408561"/>
            <a:ext cx="1439024" cy="1407570"/>
          </a:xfrm>
          <a:prstGeom prst="rect">
            <a:avLst/>
          </a:prstGeom>
        </p:spPr>
      </p:pic>
      <p:sp>
        <p:nvSpPr>
          <p:cNvPr id="41" name="Rounded Rectangular Callout 40">
            <a:extLst>
              <a:ext uri="{FF2B5EF4-FFF2-40B4-BE49-F238E27FC236}">
                <a16:creationId xmlns:a16="http://schemas.microsoft.com/office/drawing/2014/main" id="{E27A3B6F-4A9D-6847-BB58-C873C6A7651E}"/>
              </a:ext>
            </a:extLst>
          </p:cNvPr>
          <p:cNvSpPr/>
          <p:nvPr/>
        </p:nvSpPr>
        <p:spPr>
          <a:xfrm>
            <a:off x="4712613" y="5785604"/>
            <a:ext cx="1280160" cy="562446"/>
          </a:xfrm>
          <a:prstGeom prst="wedgeRoundRectCallout">
            <a:avLst>
              <a:gd name="adj1" fmla="val -87316"/>
              <a:gd name="adj2" fmla="val -670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High mean and median</a:t>
            </a:r>
          </a:p>
        </p:txBody>
      </p:sp>
      <p:pic>
        <p:nvPicPr>
          <p:cNvPr id="46" name="Picture 45">
            <a:extLst>
              <a:ext uri="{FF2B5EF4-FFF2-40B4-BE49-F238E27FC236}">
                <a16:creationId xmlns:a16="http://schemas.microsoft.com/office/drawing/2014/main" id="{E6B66FBF-2C04-FA4A-B041-10875FD2E1F6}"/>
              </a:ext>
            </a:extLst>
          </p:cNvPr>
          <p:cNvPicPr>
            <a:picLocks noChangeAspect="1"/>
          </p:cNvPicPr>
          <p:nvPr/>
        </p:nvPicPr>
        <p:blipFill>
          <a:blip r:embed="rId7"/>
          <a:stretch>
            <a:fillRect/>
          </a:stretch>
        </p:blipFill>
        <p:spPr>
          <a:xfrm>
            <a:off x="-6963" y="2547311"/>
            <a:ext cx="2416572" cy="1444578"/>
          </a:xfrm>
          <a:prstGeom prst="rect">
            <a:avLst/>
          </a:prstGeom>
        </p:spPr>
      </p:pic>
      <p:sp>
        <p:nvSpPr>
          <p:cNvPr id="47" name="Rounded Rectangular Callout 46">
            <a:extLst>
              <a:ext uri="{FF2B5EF4-FFF2-40B4-BE49-F238E27FC236}">
                <a16:creationId xmlns:a16="http://schemas.microsoft.com/office/drawing/2014/main" id="{496F3F2A-9C76-0643-BFA1-9456C1C52495}"/>
              </a:ext>
            </a:extLst>
          </p:cNvPr>
          <p:cNvSpPr/>
          <p:nvPr/>
        </p:nvSpPr>
        <p:spPr>
          <a:xfrm>
            <a:off x="1418507" y="3750310"/>
            <a:ext cx="912219" cy="603250"/>
          </a:xfrm>
          <a:prstGeom prst="wedgeRoundRectCallout">
            <a:avLst>
              <a:gd name="adj1" fmla="val -80702"/>
              <a:gd name="adj2" fmla="val -60723"/>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Frequent Spending activities</a:t>
            </a:r>
          </a:p>
        </p:txBody>
      </p:sp>
      <mc:AlternateContent xmlns:mc="http://schemas.openxmlformats.org/markup-compatibility/2006" xmlns:a14="http://schemas.microsoft.com/office/drawing/2010/main">
        <mc:Choice Requires="a14">
          <p:sp>
            <p:nvSpPr>
              <p:cNvPr id="48" name="Title 1">
                <a:extLst>
                  <a:ext uri="{FF2B5EF4-FFF2-40B4-BE49-F238E27FC236}">
                    <a16:creationId xmlns:a16="http://schemas.microsoft.com/office/drawing/2014/main" id="{5E476BF1-3C5D-AC4F-8320-C44475BDACA6}"/>
                  </a:ext>
                </a:extLst>
              </p:cNvPr>
              <p:cNvSpPr txBox="1">
                <a:spLocks/>
              </p:cNvSpPr>
              <p:nvPr/>
            </p:nvSpPr>
            <p:spPr>
              <a:xfrm>
                <a:off x="6286030" y="1710282"/>
                <a:ext cx="1596450" cy="5468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u="sng" dirty="0">
                    <a:latin typeface="+mn-lt"/>
                    <a:cs typeface="Arial" panose="020B0604020202020204" pitchFamily="34" charset="0"/>
                  </a:rPr>
                  <a:t>Hypothesis Testing</a:t>
                </a:r>
              </a:p>
              <a:p>
                <a14:m>
                  <m:oMath xmlns:m="http://schemas.openxmlformats.org/officeDocument/2006/math">
                    <m:r>
                      <a:rPr lang="en-US" sz="1200" b="0" i="1" smtClean="0">
                        <a:latin typeface="Cambria Math" panose="02040503050406030204" pitchFamily="18" charset="0"/>
                        <a:ea typeface="Cambria Math" panose="02040503050406030204" pitchFamily="18" charset="0"/>
                        <a:cs typeface="Arial" panose="020B0604020202020204" pitchFamily="34" charset="0"/>
                      </a:rPr>
                      <m:t>𝐻</m:t>
                    </m:r>
                    <m:r>
                      <a:rPr lang="en-US" sz="1200" b="0" i="1" baseline="-33000" smtClean="0">
                        <a:latin typeface="Cambria Math" panose="02040503050406030204" pitchFamily="18" charset="0"/>
                        <a:ea typeface="Cambria Math" panose="02040503050406030204" pitchFamily="18" charset="0"/>
                        <a:cs typeface="Arial" panose="020B0604020202020204" pitchFamily="34" charset="0"/>
                      </a:rPr>
                      <m:t>0 </m:t>
                    </m:r>
                    <m:r>
                      <a:rPr lang="en-US" sz="1200" b="0" i="1" smtClean="0">
                        <a:latin typeface="Cambria Math" panose="02040503050406030204" pitchFamily="18" charset="0"/>
                        <a:ea typeface="Cambria Math" panose="02040503050406030204" pitchFamily="18" charset="0"/>
                        <a:cs typeface="Arial" panose="020B0604020202020204" pitchFamily="34" charset="0"/>
                      </a:rPr>
                      <m:t>:</m:t>
                    </m:r>
                    <m:r>
                      <a:rPr lang="en-US" sz="1200" b="0" i="1" smtClean="0">
                        <a:latin typeface="Cambria Math" panose="02040503050406030204" pitchFamily="18" charset="0"/>
                        <a:ea typeface="Cambria Math" panose="02040503050406030204" pitchFamily="18" charset="0"/>
                        <a:cs typeface="Arial" panose="020B0604020202020204" pitchFamily="34" charset="0"/>
                      </a:rPr>
                      <m:t>𝜇</m:t>
                    </m:r>
                    <m:r>
                      <a:rPr lang="en-US" sz="1200" b="0" i="0" baseline="-33000" smtClean="0">
                        <a:latin typeface="Cambria Math" panose="02040503050406030204" pitchFamily="18" charset="0"/>
                        <a:ea typeface="Cambria Math" panose="02040503050406030204" pitchFamily="18" charset="0"/>
                        <a:cs typeface="Arial" panose="020B0604020202020204" pitchFamily="34" charset="0"/>
                      </a:rPr>
                      <m:t>1</m:t>
                    </m:r>
                  </m:oMath>
                </a14:m>
                <a:r>
                  <a:rPr lang="en-US" sz="1200" dirty="0">
                    <a:latin typeface="+mn-lt"/>
                    <a:cs typeface="Arial" panose="020B0604020202020204" pitchFamily="34" charset="0"/>
                  </a:rPr>
                  <a:t>&lt;= </a:t>
                </a:r>
                <a14:m>
                  <m:oMath xmlns:m="http://schemas.openxmlformats.org/officeDocument/2006/math">
                    <m:r>
                      <a:rPr lang="en-US" sz="1200" b="0" i="1" smtClean="0">
                        <a:latin typeface="Cambria Math" panose="02040503050406030204" pitchFamily="18" charset="0"/>
                        <a:ea typeface="Cambria Math" panose="02040503050406030204" pitchFamily="18" charset="0"/>
                        <a:cs typeface="Arial" panose="020B0604020202020204" pitchFamily="34" charset="0"/>
                      </a:rPr>
                      <m:t>𝜇</m:t>
                    </m:r>
                    <m:r>
                      <a:rPr lang="en-US" sz="1200" b="0" i="0" baseline="-33000" smtClean="0">
                        <a:latin typeface="Cambria Math" panose="02040503050406030204" pitchFamily="18" charset="0"/>
                        <a:ea typeface="Cambria Math" panose="02040503050406030204" pitchFamily="18" charset="0"/>
                        <a:cs typeface="Arial" panose="020B0604020202020204" pitchFamily="34" charset="0"/>
                      </a:rPr>
                      <m:t>2</m:t>
                    </m:r>
                  </m:oMath>
                </a14:m>
                <a:endParaRPr lang="en-US" sz="1200" baseline="-33000" dirty="0">
                  <a:latin typeface="+mn-lt"/>
                  <a:cs typeface="Arial" panose="020B0604020202020204" pitchFamily="34" charset="0"/>
                </a:endParaRPr>
              </a:p>
              <a:p>
                <a14:m>
                  <m:oMath xmlns:m="http://schemas.openxmlformats.org/officeDocument/2006/math">
                    <m:r>
                      <a:rPr lang="en-US" sz="1200" b="0" i="1">
                        <a:latin typeface="Cambria Math" panose="02040503050406030204" pitchFamily="18" charset="0"/>
                        <a:ea typeface="Cambria Math" panose="02040503050406030204" pitchFamily="18" charset="0"/>
                        <a:cs typeface="Arial" panose="020B0604020202020204" pitchFamily="34" charset="0"/>
                      </a:rPr>
                      <m:t>𝐻</m:t>
                    </m:r>
                  </m:oMath>
                </a14:m>
                <a:r>
                  <a:rPr lang="en-US" sz="1200" baseline="-33000" dirty="0">
                    <a:latin typeface="+mn-lt"/>
                    <a:ea typeface="Cambria Math" panose="02040503050406030204" pitchFamily="18" charset="0"/>
                    <a:cs typeface="Arial" panose="020B0604020202020204" pitchFamily="34" charset="0"/>
                  </a:rPr>
                  <a:t>a</a:t>
                </a:r>
                <a:r>
                  <a:rPr lang="en-US" sz="1200" dirty="0">
                    <a:latin typeface="+mn-lt"/>
                    <a:ea typeface="Cambria Math" panose="02040503050406030204" pitchFamily="18" charset="0"/>
                    <a:cs typeface="Arial" panose="020B0604020202020204" pitchFamily="34" charset="0"/>
                  </a:rPr>
                  <a:t> </a:t>
                </a:r>
                <a14:m>
                  <m:oMath xmlns:m="http://schemas.openxmlformats.org/officeDocument/2006/math">
                    <m:r>
                      <a:rPr lang="en-US" sz="1200" b="0" i="1">
                        <a:latin typeface="Cambria Math" panose="02040503050406030204" pitchFamily="18" charset="0"/>
                        <a:ea typeface="Cambria Math" panose="02040503050406030204" pitchFamily="18" charset="0"/>
                        <a:cs typeface="Arial" panose="020B0604020202020204" pitchFamily="34" charset="0"/>
                      </a:rPr>
                      <m:t>:</m:t>
                    </m:r>
                  </m:oMath>
                </a14:m>
                <a:r>
                  <a:rPr lang="en-US" sz="1200" dirty="0">
                    <a:latin typeface="+mn-lt"/>
                    <a:ea typeface="Cambria Math" panose="02040503050406030204" pitchFamily="18" charset="0"/>
                    <a:cs typeface="Arial" panose="020B0604020202020204" pitchFamily="34" charset="0"/>
                  </a:rPr>
                  <a:t> </a:t>
                </a:r>
                <a14:m>
                  <m:oMath xmlns:m="http://schemas.openxmlformats.org/officeDocument/2006/math">
                    <m:r>
                      <a:rPr lang="en-US" sz="1200" b="0" i="1">
                        <a:latin typeface="Cambria Math" panose="02040503050406030204" pitchFamily="18" charset="0"/>
                        <a:ea typeface="Cambria Math" panose="02040503050406030204" pitchFamily="18" charset="0"/>
                        <a:cs typeface="Arial" panose="020B0604020202020204" pitchFamily="34" charset="0"/>
                      </a:rPr>
                      <m:t>𝜇</m:t>
                    </m:r>
                    <m:r>
                      <a:rPr lang="en-US" sz="1200" b="0" i="1" baseline="-33000">
                        <a:latin typeface="Cambria Math" panose="02040503050406030204" pitchFamily="18" charset="0"/>
                        <a:ea typeface="Cambria Math" panose="02040503050406030204" pitchFamily="18" charset="0"/>
                        <a:cs typeface="Arial" panose="020B0604020202020204" pitchFamily="34" charset="0"/>
                      </a:rPr>
                      <m:t>1</m:t>
                    </m:r>
                  </m:oMath>
                </a14:m>
                <a:r>
                  <a:rPr lang="en-US" sz="1200" dirty="0">
                    <a:latin typeface="+mn-lt"/>
                    <a:cs typeface="Arial" panose="020B0604020202020204" pitchFamily="34" charset="0"/>
                  </a:rPr>
                  <a:t>&gt; </a:t>
                </a:r>
                <a14:m>
                  <m:oMath xmlns:m="http://schemas.openxmlformats.org/officeDocument/2006/math">
                    <m:r>
                      <a:rPr lang="en-US" sz="1200" b="0" i="1">
                        <a:latin typeface="Cambria Math" panose="02040503050406030204" pitchFamily="18" charset="0"/>
                        <a:ea typeface="Cambria Math" panose="02040503050406030204" pitchFamily="18" charset="0"/>
                        <a:cs typeface="Arial" panose="020B0604020202020204" pitchFamily="34" charset="0"/>
                      </a:rPr>
                      <m:t>𝜇</m:t>
                    </m:r>
                    <m:r>
                      <a:rPr lang="en-US" sz="1200" b="0" i="1" baseline="-33000">
                        <a:latin typeface="Cambria Math" panose="02040503050406030204" pitchFamily="18" charset="0"/>
                        <a:ea typeface="Cambria Math" panose="02040503050406030204" pitchFamily="18" charset="0"/>
                        <a:cs typeface="Arial" panose="020B0604020202020204" pitchFamily="34" charset="0"/>
                      </a:rPr>
                      <m:t>2</m:t>
                    </m:r>
                  </m:oMath>
                </a14:m>
                <a:endParaRPr lang="en-US" sz="1200" baseline="-33000" dirty="0">
                  <a:latin typeface="+mn-lt"/>
                  <a:cs typeface="Arial" panose="020B0604020202020204" pitchFamily="34" charset="0"/>
                </a:endParaRPr>
              </a:p>
            </p:txBody>
          </p:sp>
        </mc:Choice>
        <mc:Fallback xmlns="">
          <p:sp>
            <p:nvSpPr>
              <p:cNvPr id="48" name="Title 1">
                <a:extLst>
                  <a:ext uri="{FF2B5EF4-FFF2-40B4-BE49-F238E27FC236}">
                    <a16:creationId xmlns:a16="http://schemas.microsoft.com/office/drawing/2014/main" id="{5E476BF1-3C5D-AC4F-8320-C44475BDACA6}"/>
                  </a:ext>
                </a:extLst>
              </p:cNvPr>
              <p:cNvSpPr txBox="1">
                <a:spLocks noRot="1" noChangeAspect="1" noMove="1" noResize="1" noEditPoints="1" noAdjustHandles="1" noChangeArrowheads="1" noChangeShapeType="1" noTextEdit="1"/>
              </p:cNvSpPr>
              <p:nvPr/>
            </p:nvSpPr>
            <p:spPr>
              <a:xfrm>
                <a:off x="6286030" y="1710282"/>
                <a:ext cx="1596450" cy="546838"/>
              </a:xfrm>
              <a:prstGeom prst="rect">
                <a:avLst/>
              </a:prstGeom>
              <a:blipFill>
                <a:blip r:embed="rId8"/>
                <a:stretch>
                  <a:fillRect t="-454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2AEC6E9-01E5-BB4A-B195-79C0D98A3639}"/>
                  </a:ext>
                </a:extLst>
              </p:cNvPr>
              <p:cNvSpPr/>
              <p:nvPr/>
            </p:nvSpPr>
            <p:spPr>
              <a:xfrm>
                <a:off x="6324214" y="2217216"/>
                <a:ext cx="3188343" cy="646331"/>
              </a:xfrm>
              <a:prstGeom prst="rect">
                <a:avLst/>
              </a:prstGeom>
            </p:spPr>
            <p:txBody>
              <a:bodyPr wrap="square">
                <a:spAutoFit/>
              </a:bodyPr>
              <a:lstStyle/>
              <a:p>
                <a:r>
                  <a:rPr lang="en-US" sz="1200" dirty="0">
                    <a:cs typeface="Arial" panose="020B0604020202020204" pitchFamily="34" charset="0"/>
                  </a:rPr>
                  <a:t>p &lt; </a:t>
                </a:r>
                <a14:m>
                  <m:oMath xmlns:m="http://schemas.openxmlformats.org/officeDocument/2006/math">
                    <m:r>
                      <a:rPr lang="en-US" sz="1200" i="1">
                        <a:latin typeface="Cambria Math" panose="02040503050406030204" pitchFamily="18" charset="0"/>
                        <a:ea typeface="Cambria Math" panose="02040503050406030204" pitchFamily="18" charset="0"/>
                        <a:cs typeface="Arial" panose="020B0604020202020204" pitchFamily="34" charset="0"/>
                      </a:rPr>
                      <m:t>𝛼</m:t>
                    </m:r>
                  </m:oMath>
                </a14:m>
                <a:r>
                  <a:rPr lang="en-US" sz="1200" dirty="0">
                    <a:cs typeface="Arial" panose="020B0604020202020204" pitchFamily="34" charset="0"/>
                  </a:rPr>
                  <a:t> (.10), so </a:t>
                </a:r>
                <a14:m>
                  <m:oMath xmlns:m="http://schemas.openxmlformats.org/officeDocument/2006/math">
                    <m:r>
                      <a:rPr lang="en-US" sz="1200" b="1" i="1">
                        <a:latin typeface="Cambria Math" panose="02040503050406030204" pitchFamily="18" charset="0"/>
                        <a:ea typeface="Cambria Math" panose="02040503050406030204" pitchFamily="18" charset="0"/>
                        <a:cs typeface="Arial" panose="020B0604020202020204" pitchFamily="34" charset="0"/>
                      </a:rPr>
                      <m:t>𝑯</m:t>
                    </m:r>
                    <m:r>
                      <a:rPr lang="en-US" sz="1200" b="1" i="1" baseline="-33000">
                        <a:latin typeface="Cambria Math" panose="02040503050406030204" pitchFamily="18" charset="0"/>
                        <a:ea typeface="Cambria Math" panose="02040503050406030204" pitchFamily="18" charset="0"/>
                        <a:cs typeface="Arial" panose="020B0604020202020204" pitchFamily="34" charset="0"/>
                      </a:rPr>
                      <m:t>𝟎</m:t>
                    </m:r>
                  </m:oMath>
                </a14:m>
                <a:r>
                  <a:rPr lang="en-US" sz="1200" b="1" dirty="0">
                    <a:cs typeface="Arial" panose="020B0604020202020204" pitchFamily="34" charset="0"/>
                  </a:rPr>
                  <a:t> is rejected</a:t>
                </a:r>
                <a:r>
                  <a:rPr lang="en-US" sz="1200" dirty="0">
                    <a:cs typeface="Arial" panose="020B0604020202020204" pitchFamily="34" charset="0"/>
                  </a:rPr>
                  <a:t>. My  average daily spending dollars after the improvement is less than before the improvement. </a:t>
                </a:r>
              </a:p>
            </p:txBody>
          </p:sp>
        </mc:Choice>
        <mc:Fallback xmlns="">
          <p:sp>
            <p:nvSpPr>
              <p:cNvPr id="49" name="Rectangle 48">
                <a:extLst>
                  <a:ext uri="{FF2B5EF4-FFF2-40B4-BE49-F238E27FC236}">
                    <a16:creationId xmlns:a16="http://schemas.microsoft.com/office/drawing/2014/main" id="{A2AEC6E9-01E5-BB4A-B195-79C0D98A3639}"/>
                  </a:ext>
                </a:extLst>
              </p:cNvPr>
              <p:cNvSpPr>
                <a:spLocks noRot="1" noChangeAspect="1" noMove="1" noResize="1" noEditPoints="1" noAdjustHandles="1" noChangeArrowheads="1" noChangeShapeType="1" noTextEdit="1"/>
              </p:cNvSpPr>
              <p:nvPr/>
            </p:nvSpPr>
            <p:spPr>
              <a:xfrm>
                <a:off x="6324214" y="2217216"/>
                <a:ext cx="3188343" cy="646331"/>
              </a:xfrm>
              <a:prstGeom prst="rect">
                <a:avLst/>
              </a:prstGeom>
              <a:blipFill>
                <a:blip r:embed="rId9"/>
                <a:stretch>
                  <a:fillRect b="-5882"/>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5CC2A7A8-4D3F-4048-958C-5746AB24A03E}"/>
              </a:ext>
            </a:extLst>
          </p:cNvPr>
          <p:cNvSpPr/>
          <p:nvPr/>
        </p:nvSpPr>
        <p:spPr>
          <a:xfrm>
            <a:off x="6335453" y="2859069"/>
            <a:ext cx="2991427" cy="555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u="sng" dirty="0"/>
              <a:t>Regression Model</a:t>
            </a:r>
          </a:p>
          <a:p>
            <a:r>
              <a:rPr lang="en-US" sz="1100" dirty="0"/>
              <a:t>Y = 16.028+ 0.386X</a:t>
            </a:r>
            <a:r>
              <a:rPr lang="en-US" sz="1100" baseline="-25000" dirty="0"/>
              <a:t>1</a:t>
            </a:r>
            <a:r>
              <a:rPr lang="en-US" sz="1100" dirty="0"/>
              <a:t>+0.455X</a:t>
            </a:r>
            <a:r>
              <a:rPr lang="en-US" sz="1100" baseline="-25000" dirty="0"/>
              <a:t>2 </a:t>
            </a:r>
            <a:r>
              <a:rPr lang="en-US" sz="1100" dirty="0"/>
              <a:t>+1.25X</a:t>
            </a:r>
            <a:r>
              <a:rPr lang="en-US" sz="1100" baseline="-25000" dirty="0"/>
              <a:t>3</a:t>
            </a:r>
            <a:r>
              <a:rPr lang="en-US" sz="1100" dirty="0"/>
              <a:t>+ 0.570X</a:t>
            </a:r>
            <a:r>
              <a:rPr lang="en-US" sz="1100" baseline="-25000" dirty="0"/>
              <a:t>4 </a:t>
            </a:r>
            <a:r>
              <a:rPr lang="en-US" sz="1100" dirty="0"/>
              <a:t>+0.502X</a:t>
            </a:r>
            <a:r>
              <a:rPr lang="en-US" sz="1100" baseline="-25000" dirty="0"/>
              <a:t>5 </a:t>
            </a:r>
            <a:r>
              <a:rPr lang="en-US" sz="1100" dirty="0"/>
              <a:t>+2.131X</a:t>
            </a:r>
            <a:r>
              <a:rPr lang="en-US" sz="1100" baseline="-25000" dirty="0"/>
              <a:t>7</a:t>
            </a:r>
            <a:r>
              <a:rPr lang="en-US" sz="1100" dirty="0"/>
              <a:t>-9.470X</a:t>
            </a:r>
            <a:r>
              <a:rPr lang="en-US" sz="1100" baseline="-25000" dirty="0"/>
              <a:t>15</a:t>
            </a:r>
            <a:endParaRPr lang="en-US" sz="1100" dirty="0"/>
          </a:p>
        </p:txBody>
      </p:sp>
      <p:sp>
        <p:nvSpPr>
          <p:cNvPr id="51" name="Rectangle 50">
            <a:extLst>
              <a:ext uri="{FF2B5EF4-FFF2-40B4-BE49-F238E27FC236}">
                <a16:creationId xmlns:a16="http://schemas.microsoft.com/office/drawing/2014/main" id="{4A04789B-3182-4A4F-B9E8-214BF4F728C2}"/>
              </a:ext>
            </a:extLst>
          </p:cNvPr>
          <p:cNvSpPr/>
          <p:nvPr/>
        </p:nvSpPr>
        <p:spPr>
          <a:xfrm>
            <a:off x="6315271" y="3415774"/>
            <a:ext cx="3118403" cy="830997"/>
          </a:xfrm>
          <a:prstGeom prst="rect">
            <a:avLst/>
          </a:prstGeom>
        </p:spPr>
        <p:txBody>
          <a:bodyPr wrap="square">
            <a:spAutoFit/>
          </a:bodyPr>
          <a:lstStyle/>
          <a:p>
            <a:r>
              <a:rPr lang="en-US" sz="1200" dirty="0"/>
              <a:t>7 </a:t>
            </a:r>
            <a:r>
              <a:rPr lang="en-US" sz="1200" dirty="0" err="1"/>
              <a:t>Xs</a:t>
            </a:r>
            <a:r>
              <a:rPr lang="en-US" sz="1200" dirty="0"/>
              <a:t> have meaningful relationships with Y:  Minutes Spent Shopping for Event X</a:t>
            </a:r>
            <a:r>
              <a:rPr lang="en-US" sz="1200" baseline="-25000" dirty="0"/>
              <a:t>1</a:t>
            </a:r>
            <a:r>
              <a:rPr lang="en-US" sz="1200" dirty="0"/>
              <a:t>, Snack Runs X</a:t>
            </a:r>
            <a:r>
              <a:rPr lang="en-US" sz="1200" baseline="-25000" dirty="0"/>
              <a:t>2</a:t>
            </a:r>
            <a:r>
              <a:rPr lang="en-US" sz="1200" dirty="0"/>
              <a:t> , Self Gifting X</a:t>
            </a:r>
            <a:r>
              <a:rPr lang="en-US" sz="1200" baseline="-25000" dirty="0"/>
              <a:t>3 ,</a:t>
            </a:r>
            <a:r>
              <a:rPr lang="en-US" sz="1200" dirty="0"/>
              <a:t>Socializing X</a:t>
            </a:r>
            <a:r>
              <a:rPr lang="en-US" sz="1200" baseline="-25000" dirty="0"/>
              <a:t>4</a:t>
            </a:r>
            <a:r>
              <a:rPr lang="en-US" sz="1200" dirty="0"/>
              <a:t>, Groceries X</a:t>
            </a:r>
            <a:r>
              <a:rPr lang="en-US" sz="1200" baseline="-25000" dirty="0"/>
              <a:t>5 </a:t>
            </a:r>
            <a:r>
              <a:rPr lang="en-US" sz="1200" dirty="0"/>
              <a:t>,and Gas X</a:t>
            </a:r>
            <a:r>
              <a:rPr lang="en-US" sz="1200" baseline="-25000" dirty="0"/>
              <a:t>7 </a:t>
            </a:r>
            <a:r>
              <a:rPr lang="en-US" sz="1200" dirty="0"/>
              <a:t>,and Weekday X</a:t>
            </a:r>
            <a:r>
              <a:rPr lang="en-US" sz="1200" baseline="-25000" dirty="0"/>
              <a:t>15</a:t>
            </a:r>
            <a:endParaRPr lang="en-US" sz="1200" dirty="0"/>
          </a:p>
        </p:txBody>
      </p:sp>
      <p:pic>
        <p:nvPicPr>
          <p:cNvPr id="56" name="Picture 55">
            <a:extLst>
              <a:ext uri="{FF2B5EF4-FFF2-40B4-BE49-F238E27FC236}">
                <a16:creationId xmlns:a16="http://schemas.microsoft.com/office/drawing/2014/main" id="{96C4E3AC-C65B-B04A-AB05-F50C0E96C5B4}"/>
              </a:ext>
            </a:extLst>
          </p:cNvPr>
          <p:cNvPicPr>
            <a:picLocks noChangeAspect="1"/>
          </p:cNvPicPr>
          <p:nvPr/>
        </p:nvPicPr>
        <p:blipFill rotWithShape="1">
          <a:blip r:embed="rId10"/>
          <a:srcRect r="27602"/>
          <a:stretch/>
        </p:blipFill>
        <p:spPr>
          <a:xfrm>
            <a:off x="6349223" y="4246771"/>
            <a:ext cx="2550902" cy="1809754"/>
          </a:xfrm>
          <a:prstGeom prst="rect">
            <a:avLst/>
          </a:prstGeom>
        </p:spPr>
      </p:pic>
      <mc:AlternateContent xmlns:mc="http://schemas.openxmlformats.org/markup-compatibility/2006" xmlns:a14="http://schemas.microsoft.com/office/drawing/2010/main">
        <mc:Choice Requires="a14">
          <p:sp>
            <p:nvSpPr>
              <p:cNvPr id="57" name="Content Placeholder 2">
                <a:extLst>
                  <a:ext uri="{FF2B5EF4-FFF2-40B4-BE49-F238E27FC236}">
                    <a16:creationId xmlns:a16="http://schemas.microsoft.com/office/drawing/2014/main" id="{9795602F-979D-DE4B-BCA0-B7D95661383F}"/>
                  </a:ext>
                </a:extLst>
              </p:cNvPr>
              <p:cNvSpPr txBox="1">
                <a:spLocks/>
              </p:cNvSpPr>
              <p:nvPr/>
            </p:nvSpPr>
            <p:spPr>
              <a:xfrm>
                <a:off x="6302844" y="6131444"/>
                <a:ext cx="3040500" cy="8830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t>Chi-square test: </a:t>
                </a:r>
                <a:r>
                  <a:rPr lang="en-US" sz="1200" dirty="0"/>
                  <a:t>Not enough sample data collected to reliably reject the </a:t>
                </a:r>
                <a14:m>
                  <m:oMath xmlns:m="http://schemas.openxmlformats.org/officeDocument/2006/math">
                    <m:r>
                      <a:rPr lang="en-US" sz="1200" b="0" i="1">
                        <a:latin typeface="Cambria Math" panose="02040503050406030204" pitchFamily="18" charset="0"/>
                        <a:ea typeface="Cambria Math" panose="02040503050406030204" pitchFamily="18" charset="0"/>
                        <a:cs typeface="Arial" panose="020B0604020202020204" pitchFamily="34" charset="0"/>
                      </a:rPr>
                      <m:t>𝐻</m:t>
                    </m:r>
                    <m:r>
                      <a:rPr lang="en-US" sz="1200" b="0" i="1" baseline="-33000">
                        <a:latin typeface="Cambria Math" panose="02040503050406030204" pitchFamily="18" charset="0"/>
                        <a:ea typeface="Cambria Math" panose="02040503050406030204" pitchFamily="18" charset="0"/>
                        <a:cs typeface="Arial" panose="020B0604020202020204" pitchFamily="34" charset="0"/>
                      </a:rPr>
                      <m:t>0</m:t>
                    </m:r>
                  </m:oMath>
                </a14:m>
                <a:r>
                  <a:rPr lang="en-US" sz="1200" dirty="0"/>
                  <a:t> that there is no relationship.</a:t>
                </a:r>
              </a:p>
            </p:txBody>
          </p:sp>
        </mc:Choice>
        <mc:Fallback xmlns="">
          <p:sp>
            <p:nvSpPr>
              <p:cNvPr id="57" name="Content Placeholder 2">
                <a:extLst>
                  <a:ext uri="{FF2B5EF4-FFF2-40B4-BE49-F238E27FC236}">
                    <a16:creationId xmlns:a16="http://schemas.microsoft.com/office/drawing/2014/main" id="{9795602F-979D-DE4B-BCA0-B7D95661383F}"/>
                  </a:ext>
                </a:extLst>
              </p:cNvPr>
              <p:cNvSpPr txBox="1">
                <a:spLocks noRot="1" noChangeAspect="1" noMove="1" noResize="1" noEditPoints="1" noAdjustHandles="1" noChangeArrowheads="1" noChangeShapeType="1" noTextEdit="1"/>
              </p:cNvSpPr>
              <p:nvPr/>
            </p:nvSpPr>
            <p:spPr>
              <a:xfrm>
                <a:off x="6302844" y="6131444"/>
                <a:ext cx="3040500" cy="883060"/>
              </a:xfrm>
              <a:prstGeom prst="rect">
                <a:avLst/>
              </a:prstGeom>
              <a:blipFill>
                <a:blip r:embed="rId11"/>
                <a:stretch>
                  <a:fillRect/>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0B8705CC-2ADE-C04F-B3C8-40674EC2BE21}"/>
              </a:ext>
            </a:extLst>
          </p:cNvPr>
          <p:cNvSpPr/>
          <p:nvPr/>
        </p:nvSpPr>
        <p:spPr>
          <a:xfrm>
            <a:off x="9481724" y="1676752"/>
            <a:ext cx="2765613" cy="1754326"/>
          </a:xfrm>
          <a:prstGeom prst="rect">
            <a:avLst/>
          </a:prstGeom>
          <a:noFill/>
        </p:spPr>
        <p:txBody>
          <a:bodyPr wrap="square" lIns="91440" tIns="45720" rIns="91440" bIns="45720">
            <a:spAutoFit/>
          </a:bodyPr>
          <a:lstStyle/>
          <a:p>
            <a:r>
              <a:rPr lang="en-US" sz="1200" b="1" dirty="0">
                <a:ln w="0"/>
                <a:effectLst>
                  <a:outerShdw blurRad="38100" dist="19050" dir="2700000" algn="tl" rotWithShape="0">
                    <a:schemeClr val="dk1">
                      <a:alpha val="40000"/>
                    </a:schemeClr>
                  </a:outerShdw>
                </a:effectLst>
              </a:rPr>
              <a:t>Changes made to process: </a:t>
            </a:r>
          </a:p>
          <a:p>
            <a:pPr marL="171450" indent="-1714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Eliminating snack runs by buying bulk snacks and keeping in bag and in car when needed</a:t>
            </a:r>
          </a:p>
          <a:p>
            <a:pPr marL="171450" indent="-1714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Dedicate to daily budget of no more than $50 per day</a:t>
            </a:r>
          </a:p>
          <a:p>
            <a:pPr marL="171450" indent="-171450">
              <a:buFont typeface="Arial" panose="020B0604020202020204" pitchFamily="34" charset="0"/>
              <a:buChar char="•"/>
            </a:pPr>
            <a:r>
              <a:rPr lang="en-US" sz="1200" dirty="0">
                <a:ln w="0"/>
                <a:effectLst>
                  <a:outerShdw blurRad="38100" dist="19050" dir="2700000" algn="tl" rotWithShape="0">
                    <a:schemeClr val="dk1">
                      <a:alpha val="40000"/>
                    </a:schemeClr>
                  </a:outerShdw>
                </a:effectLst>
              </a:rPr>
              <a:t>Reduce time spent on Shopping for Event, Social Events, and Snack Runs.</a:t>
            </a:r>
          </a:p>
          <a:p>
            <a:pPr marL="171450" indent="-171450">
              <a:buFont typeface="Arial" panose="020B0604020202020204" pitchFamily="34" charset="0"/>
              <a:buChar char="•"/>
            </a:pPr>
            <a:endParaRPr lang="en-US" sz="1200" dirty="0">
              <a:ln w="0"/>
              <a:effectLst>
                <a:outerShdw blurRad="38100" dist="19050" dir="2700000" algn="tl" rotWithShape="0">
                  <a:schemeClr val="dk1">
                    <a:alpha val="40000"/>
                  </a:schemeClr>
                </a:outerShdw>
              </a:effectLst>
            </a:endParaRPr>
          </a:p>
        </p:txBody>
      </p:sp>
      <p:pic>
        <p:nvPicPr>
          <p:cNvPr id="62" name="Picture 61">
            <a:extLst>
              <a:ext uri="{FF2B5EF4-FFF2-40B4-BE49-F238E27FC236}">
                <a16:creationId xmlns:a16="http://schemas.microsoft.com/office/drawing/2014/main" id="{13068572-BDDD-7844-B1EB-E5140C2B8C5D}"/>
              </a:ext>
            </a:extLst>
          </p:cNvPr>
          <p:cNvPicPr>
            <a:picLocks noChangeAspect="1"/>
          </p:cNvPicPr>
          <p:nvPr/>
        </p:nvPicPr>
        <p:blipFill rotWithShape="1">
          <a:blip r:embed="rId12"/>
          <a:srcRect b="17433"/>
          <a:stretch/>
        </p:blipFill>
        <p:spPr>
          <a:xfrm>
            <a:off x="9577243" y="3269601"/>
            <a:ext cx="1393494" cy="1083960"/>
          </a:xfrm>
          <a:prstGeom prst="rect">
            <a:avLst/>
          </a:prstGeom>
        </p:spPr>
      </p:pic>
      <p:sp>
        <p:nvSpPr>
          <p:cNvPr id="63" name="Rounded Rectangular Callout 62">
            <a:extLst>
              <a:ext uri="{FF2B5EF4-FFF2-40B4-BE49-F238E27FC236}">
                <a16:creationId xmlns:a16="http://schemas.microsoft.com/office/drawing/2014/main" id="{EC61D4B6-0CED-3741-A937-73DCEC593AFD}"/>
              </a:ext>
            </a:extLst>
          </p:cNvPr>
          <p:cNvSpPr/>
          <p:nvPr/>
        </p:nvSpPr>
        <p:spPr>
          <a:xfrm>
            <a:off x="11128437" y="3226453"/>
            <a:ext cx="999209" cy="1127107"/>
          </a:xfrm>
          <a:prstGeom prst="wedgeRoundRectCallout">
            <a:avLst>
              <a:gd name="adj1" fmla="val -62473"/>
              <a:gd name="adj2" fmla="val -29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Mean decreased by -42%;</a:t>
            </a:r>
          </a:p>
          <a:p>
            <a:pPr algn="ctr"/>
            <a:r>
              <a:rPr lang="en-US" sz="1050" dirty="0"/>
              <a:t>Median decreased by -38% </a:t>
            </a:r>
          </a:p>
        </p:txBody>
      </p:sp>
      <p:sp>
        <p:nvSpPr>
          <p:cNvPr id="64" name="7-Point Star 63">
            <a:extLst>
              <a:ext uri="{FF2B5EF4-FFF2-40B4-BE49-F238E27FC236}">
                <a16:creationId xmlns:a16="http://schemas.microsoft.com/office/drawing/2014/main" id="{DB2D1ABD-7925-9C45-B613-C9756C714090}"/>
              </a:ext>
            </a:extLst>
          </p:cNvPr>
          <p:cNvSpPr/>
          <p:nvPr/>
        </p:nvSpPr>
        <p:spPr>
          <a:xfrm>
            <a:off x="11248125" y="1449817"/>
            <a:ext cx="943875" cy="475299"/>
          </a:xfrm>
          <a:prstGeom prst="star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SQL= 2.3</a:t>
            </a:r>
          </a:p>
        </p:txBody>
      </p:sp>
      <p:pic>
        <p:nvPicPr>
          <p:cNvPr id="65" name="Picture 64">
            <a:extLst>
              <a:ext uri="{FF2B5EF4-FFF2-40B4-BE49-F238E27FC236}">
                <a16:creationId xmlns:a16="http://schemas.microsoft.com/office/drawing/2014/main" id="{74290B20-42E7-D74F-BD73-97B5F0ACA2E7}"/>
              </a:ext>
            </a:extLst>
          </p:cNvPr>
          <p:cNvPicPr>
            <a:picLocks noChangeAspect="1"/>
          </p:cNvPicPr>
          <p:nvPr/>
        </p:nvPicPr>
        <p:blipFill>
          <a:blip r:embed="rId13"/>
          <a:stretch>
            <a:fillRect/>
          </a:stretch>
        </p:blipFill>
        <p:spPr>
          <a:xfrm>
            <a:off x="9475356" y="4835441"/>
            <a:ext cx="1495381" cy="820383"/>
          </a:xfrm>
          <a:prstGeom prst="rect">
            <a:avLst/>
          </a:prstGeom>
        </p:spPr>
      </p:pic>
      <p:pic>
        <p:nvPicPr>
          <p:cNvPr id="66" name="Picture 65">
            <a:extLst>
              <a:ext uri="{FF2B5EF4-FFF2-40B4-BE49-F238E27FC236}">
                <a16:creationId xmlns:a16="http://schemas.microsoft.com/office/drawing/2014/main" id="{F38DDB2A-35BB-E04C-B01C-7D121EF16CDE}"/>
              </a:ext>
            </a:extLst>
          </p:cNvPr>
          <p:cNvPicPr>
            <a:picLocks noChangeAspect="1"/>
          </p:cNvPicPr>
          <p:nvPr/>
        </p:nvPicPr>
        <p:blipFill>
          <a:blip r:embed="rId14"/>
          <a:stretch>
            <a:fillRect/>
          </a:stretch>
        </p:blipFill>
        <p:spPr>
          <a:xfrm>
            <a:off x="9510617" y="5740805"/>
            <a:ext cx="1483708" cy="810277"/>
          </a:xfrm>
          <a:prstGeom prst="rect">
            <a:avLst/>
          </a:prstGeom>
        </p:spPr>
      </p:pic>
      <p:sp>
        <p:nvSpPr>
          <p:cNvPr id="69" name="Content Placeholder 2">
            <a:extLst>
              <a:ext uri="{FF2B5EF4-FFF2-40B4-BE49-F238E27FC236}">
                <a16:creationId xmlns:a16="http://schemas.microsoft.com/office/drawing/2014/main" id="{09B8D64E-EA90-0445-A485-96F0D024F40D}"/>
              </a:ext>
            </a:extLst>
          </p:cNvPr>
          <p:cNvSpPr txBox="1">
            <a:spLocks/>
          </p:cNvSpPr>
          <p:nvPr/>
        </p:nvSpPr>
        <p:spPr>
          <a:xfrm>
            <a:off x="11041278" y="4814728"/>
            <a:ext cx="1073503" cy="1941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dirty="0"/>
              <a:t>New process in the last 30 days shows some variability, but overall it is in control and within the limits.</a:t>
            </a:r>
          </a:p>
        </p:txBody>
      </p:sp>
      <p:sp>
        <p:nvSpPr>
          <p:cNvPr id="70" name="TextBox 69">
            <a:extLst>
              <a:ext uri="{FF2B5EF4-FFF2-40B4-BE49-F238E27FC236}">
                <a16:creationId xmlns:a16="http://schemas.microsoft.com/office/drawing/2014/main" id="{2ABA12CF-BAA3-DD44-A7CE-0F5BB427F929}"/>
              </a:ext>
            </a:extLst>
          </p:cNvPr>
          <p:cNvSpPr txBox="1"/>
          <p:nvPr/>
        </p:nvSpPr>
        <p:spPr>
          <a:xfrm>
            <a:off x="3215739" y="950347"/>
            <a:ext cx="1325880" cy="523220"/>
          </a:xfrm>
          <a:prstGeom prst="rect">
            <a:avLst/>
          </a:prstGeom>
          <a:noFill/>
        </p:spPr>
        <p:txBody>
          <a:bodyPr wrap="square" rtlCol="0">
            <a:spAutoFit/>
          </a:bodyPr>
          <a:lstStyle/>
          <a:p>
            <a:r>
              <a:rPr lang="en-US" sz="1400" b="1" dirty="0">
                <a:solidFill>
                  <a:schemeClr val="bg1"/>
                </a:solidFill>
              </a:rPr>
              <a:t>Define</a:t>
            </a:r>
          </a:p>
          <a:p>
            <a:r>
              <a:rPr lang="en-US" sz="1400" dirty="0">
                <a:solidFill>
                  <a:schemeClr val="bg1"/>
                </a:solidFill>
              </a:rPr>
              <a:t>4/13</a:t>
            </a:r>
          </a:p>
        </p:txBody>
      </p:sp>
      <p:sp>
        <p:nvSpPr>
          <p:cNvPr id="71" name="TextBox 70">
            <a:extLst>
              <a:ext uri="{FF2B5EF4-FFF2-40B4-BE49-F238E27FC236}">
                <a16:creationId xmlns:a16="http://schemas.microsoft.com/office/drawing/2014/main" id="{C78FCAA6-1BA1-C74C-9377-F6B42D4A849C}"/>
              </a:ext>
            </a:extLst>
          </p:cNvPr>
          <p:cNvSpPr txBox="1"/>
          <p:nvPr/>
        </p:nvSpPr>
        <p:spPr>
          <a:xfrm>
            <a:off x="6547117" y="950347"/>
            <a:ext cx="1325880" cy="523220"/>
          </a:xfrm>
          <a:prstGeom prst="rect">
            <a:avLst/>
          </a:prstGeom>
          <a:noFill/>
        </p:spPr>
        <p:txBody>
          <a:bodyPr wrap="square" rtlCol="0">
            <a:spAutoFit/>
          </a:bodyPr>
          <a:lstStyle/>
          <a:p>
            <a:r>
              <a:rPr lang="en-US" sz="1400" b="1" dirty="0">
                <a:solidFill>
                  <a:schemeClr val="bg1"/>
                </a:solidFill>
              </a:rPr>
              <a:t>Analyze</a:t>
            </a:r>
          </a:p>
          <a:p>
            <a:r>
              <a:rPr lang="en-US" sz="1400" dirty="0">
                <a:solidFill>
                  <a:schemeClr val="bg1"/>
                </a:solidFill>
              </a:rPr>
              <a:t>5/11</a:t>
            </a:r>
          </a:p>
        </p:txBody>
      </p:sp>
      <p:sp>
        <p:nvSpPr>
          <p:cNvPr id="72" name="TextBox 71">
            <a:extLst>
              <a:ext uri="{FF2B5EF4-FFF2-40B4-BE49-F238E27FC236}">
                <a16:creationId xmlns:a16="http://schemas.microsoft.com/office/drawing/2014/main" id="{362572E9-A041-C344-9396-20EF6344B610}"/>
              </a:ext>
            </a:extLst>
          </p:cNvPr>
          <p:cNvSpPr txBox="1"/>
          <p:nvPr/>
        </p:nvSpPr>
        <p:spPr>
          <a:xfrm>
            <a:off x="4864173" y="950347"/>
            <a:ext cx="1325880" cy="523220"/>
          </a:xfrm>
          <a:prstGeom prst="rect">
            <a:avLst/>
          </a:prstGeom>
          <a:noFill/>
        </p:spPr>
        <p:txBody>
          <a:bodyPr wrap="square" rtlCol="0">
            <a:spAutoFit/>
          </a:bodyPr>
          <a:lstStyle/>
          <a:p>
            <a:r>
              <a:rPr lang="en-US" sz="1400" b="1" dirty="0">
                <a:solidFill>
                  <a:schemeClr val="bg1"/>
                </a:solidFill>
              </a:rPr>
              <a:t>Measure</a:t>
            </a:r>
          </a:p>
          <a:p>
            <a:r>
              <a:rPr lang="en-US" sz="1400" dirty="0">
                <a:solidFill>
                  <a:schemeClr val="bg1"/>
                </a:solidFill>
              </a:rPr>
              <a:t>4/15</a:t>
            </a:r>
          </a:p>
        </p:txBody>
      </p:sp>
      <p:sp>
        <p:nvSpPr>
          <p:cNvPr id="73" name="TextBox 72">
            <a:extLst>
              <a:ext uri="{FF2B5EF4-FFF2-40B4-BE49-F238E27FC236}">
                <a16:creationId xmlns:a16="http://schemas.microsoft.com/office/drawing/2014/main" id="{1698131C-CB82-AC47-A343-E12CCB6A3F37}"/>
              </a:ext>
            </a:extLst>
          </p:cNvPr>
          <p:cNvSpPr txBox="1"/>
          <p:nvPr/>
        </p:nvSpPr>
        <p:spPr>
          <a:xfrm>
            <a:off x="8376105" y="950347"/>
            <a:ext cx="1325880" cy="523220"/>
          </a:xfrm>
          <a:prstGeom prst="rect">
            <a:avLst/>
          </a:prstGeom>
          <a:noFill/>
        </p:spPr>
        <p:txBody>
          <a:bodyPr wrap="square" rtlCol="0">
            <a:spAutoFit/>
          </a:bodyPr>
          <a:lstStyle/>
          <a:p>
            <a:r>
              <a:rPr lang="en-US" sz="1400" b="1" dirty="0">
                <a:solidFill>
                  <a:schemeClr val="bg1"/>
                </a:solidFill>
              </a:rPr>
              <a:t>Improve</a:t>
            </a:r>
          </a:p>
          <a:p>
            <a:r>
              <a:rPr lang="en-US" sz="1400" dirty="0">
                <a:solidFill>
                  <a:schemeClr val="bg1"/>
                </a:solidFill>
              </a:rPr>
              <a:t>5/15</a:t>
            </a:r>
          </a:p>
        </p:txBody>
      </p:sp>
      <p:sp>
        <p:nvSpPr>
          <p:cNvPr id="74" name="TextBox 73">
            <a:extLst>
              <a:ext uri="{FF2B5EF4-FFF2-40B4-BE49-F238E27FC236}">
                <a16:creationId xmlns:a16="http://schemas.microsoft.com/office/drawing/2014/main" id="{9CF754FB-E012-DC44-A700-1090C36A30D9}"/>
              </a:ext>
            </a:extLst>
          </p:cNvPr>
          <p:cNvSpPr txBox="1"/>
          <p:nvPr/>
        </p:nvSpPr>
        <p:spPr>
          <a:xfrm>
            <a:off x="10293667" y="950347"/>
            <a:ext cx="1325880" cy="523220"/>
          </a:xfrm>
          <a:prstGeom prst="rect">
            <a:avLst/>
          </a:prstGeom>
          <a:noFill/>
        </p:spPr>
        <p:txBody>
          <a:bodyPr wrap="square" rtlCol="0">
            <a:spAutoFit/>
          </a:bodyPr>
          <a:lstStyle/>
          <a:p>
            <a:r>
              <a:rPr lang="en-US" sz="1400" b="1" dirty="0">
                <a:solidFill>
                  <a:schemeClr val="bg1"/>
                </a:solidFill>
              </a:rPr>
              <a:t>Control</a:t>
            </a:r>
          </a:p>
          <a:p>
            <a:r>
              <a:rPr lang="en-US" sz="1400" dirty="0">
                <a:solidFill>
                  <a:schemeClr val="bg1"/>
                </a:solidFill>
              </a:rPr>
              <a:t>6/15</a:t>
            </a:r>
          </a:p>
        </p:txBody>
      </p:sp>
    </p:spTree>
    <p:extLst>
      <p:ext uri="{BB962C8B-B14F-4D97-AF65-F5344CB8AC3E}">
        <p14:creationId xmlns:p14="http://schemas.microsoft.com/office/powerpoint/2010/main" val="305875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EFC8C9-0715-CA4D-B3BE-E5DAFBF0C663}"/>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Conclusion Results</a:t>
            </a:r>
          </a:p>
        </p:txBody>
      </p:sp>
      <p:sp>
        <p:nvSpPr>
          <p:cNvPr id="7" name="Title 1">
            <a:extLst>
              <a:ext uri="{FF2B5EF4-FFF2-40B4-BE49-F238E27FC236}">
                <a16:creationId xmlns:a16="http://schemas.microsoft.com/office/drawing/2014/main" id="{2DEC3C4A-815F-3041-997D-D401D6E55D42}"/>
              </a:ext>
            </a:extLst>
          </p:cNvPr>
          <p:cNvSpPr>
            <a:spLocks noGrp="1"/>
          </p:cNvSpPr>
          <p:nvPr>
            <p:ph type="title"/>
          </p:nvPr>
        </p:nvSpPr>
        <p:spPr>
          <a:xfrm>
            <a:off x="13335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RESULTS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1F6DA36-1C94-C54B-B3C9-D3E2C7222091}"/>
                  </a:ext>
                </a:extLst>
              </p:cNvPr>
              <p:cNvSpPr txBox="1">
                <a:spLocks/>
              </p:cNvSpPr>
              <p:nvPr/>
            </p:nvSpPr>
            <p:spPr>
              <a:xfrm>
                <a:off x="133350" y="1536410"/>
                <a:ext cx="11925300" cy="4058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increase in the SQL value after the process change shows that the improvements made were successful. Before the process change, SQL value was 2.0. After the process change, the SQL value increased to 2.3. </a:t>
                </a:r>
              </a:p>
              <a:p>
                <a:r>
                  <a:rPr lang="en-US" sz="1800" dirty="0"/>
                  <a:t>Hypothesis Test supports the claim that my average daily spending in my new process decreased compared to my old process with </a:t>
                </a:r>
                <a:r>
                  <a:rPr lang="en-US" sz="1800" dirty="0">
                    <a:cs typeface="Arial" panose="020B0604020202020204" pitchFamily="34" charset="0"/>
                  </a:rPr>
                  <a:t>p (.0263) &lt; </a:t>
                </a:r>
                <a14:m>
                  <m:oMath xmlns:m="http://schemas.openxmlformats.org/officeDocument/2006/math">
                    <m:r>
                      <a:rPr lang="en-US" sz="1800" i="1">
                        <a:latin typeface="Cambria Math" panose="02040503050406030204" pitchFamily="18" charset="0"/>
                        <a:ea typeface="Cambria Math" panose="02040503050406030204" pitchFamily="18" charset="0"/>
                        <a:cs typeface="Arial" panose="020B0604020202020204" pitchFamily="34" charset="0"/>
                      </a:rPr>
                      <m:t>𝛼</m:t>
                    </m:r>
                  </m:oMath>
                </a14:m>
                <a:r>
                  <a:rPr lang="en-US" sz="1800" dirty="0">
                    <a:cs typeface="Arial" panose="020B0604020202020204" pitchFamily="34" charset="0"/>
                  </a:rPr>
                  <a:t> (.10), so </a:t>
                </a:r>
                <a14:m>
                  <m:oMath xmlns:m="http://schemas.openxmlformats.org/officeDocument/2006/math">
                    <m:r>
                      <a:rPr lang="en-US" sz="1800" b="0" i="1">
                        <a:latin typeface="Cambria Math" panose="02040503050406030204" pitchFamily="18" charset="0"/>
                        <a:ea typeface="Cambria Math" panose="02040503050406030204" pitchFamily="18" charset="0"/>
                        <a:cs typeface="Arial" panose="020B0604020202020204" pitchFamily="34" charset="0"/>
                      </a:rPr>
                      <m:t>𝐻</m:t>
                    </m:r>
                    <m:r>
                      <a:rPr lang="en-US" sz="1800" b="0" i="1" baseline="-33000">
                        <a:latin typeface="Cambria Math" panose="02040503050406030204" pitchFamily="18" charset="0"/>
                        <a:ea typeface="Cambria Math" panose="02040503050406030204" pitchFamily="18" charset="0"/>
                        <a:cs typeface="Arial" panose="020B0604020202020204" pitchFamily="34" charset="0"/>
                      </a:rPr>
                      <m:t>0</m:t>
                    </m:r>
                  </m:oMath>
                </a14:m>
                <a:r>
                  <a:rPr lang="en-US" sz="1800" dirty="0">
                    <a:cs typeface="Arial" panose="020B0604020202020204" pitchFamily="34" charset="0"/>
                  </a:rPr>
                  <a:t> was rejected.</a:t>
                </a:r>
              </a:p>
              <a:p>
                <a:r>
                  <a:rPr lang="en-US" sz="1800" dirty="0">
                    <a:cs typeface="Arial" panose="020B0604020202020204" pitchFamily="34" charset="0"/>
                  </a:rPr>
                  <a:t>The mean and median decreased by (-42%) and (-38%) respectively with the new process, which exceed my goal of (-20%). </a:t>
                </a:r>
              </a:p>
              <a:p>
                <a:r>
                  <a:rPr lang="en-US" sz="1800" dirty="0">
                    <a:cs typeface="Arial" panose="020B0604020202020204" pitchFamily="34" charset="0"/>
                  </a:rPr>
                  <a:t>A valid predictive model was created for Y output by identifying 7 X variables with meaningful relationships to Y. </a:t>
                </a:r>
              </a:p>
              <a:p>
                <a:r>
                  <a:rPr lang="en-US" sz="1800" dirty="0">
                    <a:cs typeface="Arial" panose="020B0604020202020204" pitchFamily="34" charset="0"/>
                  </a:rPr>
                  <a:t>The IMR (</a:t>
                </a:r>
                <a:r>
                  <a:rPr lang="en-US" sz="1800" dirty="0" err="1">
                    <a:cs typeface="Arial" panose="020B0604020202020204" pitchFamily="34" charset="0"/>
                  </a:rPr>
                  <a:t>XmR</a:t>
                </a:r>
                <a:r>
                  <a:rPr lang="en-US" sz="1800" dirty="0">
                    <a:cs typeface="Arial" panose="020B0604020202020204" pitchFamily="34" charset="0"/>
                  </a:rPr>
                  <a:t>) Control Chart was utilized to identify signals of change in the process and monitor the new process, which is in control. </a:t>
                </a:r>
              </a:p>
              <a:p>
                <a:r>
                  <a:rPr lang="en-US" sz="1800" dirty="0">
                    <a:cs typeface="Arial" panose="020B0604020202020204" pitchFamily="34" charset="0"/>
                  </a:rPr>
                  <a:t>Although I was able to achieve the project goal, I would recommend doing another experiment by collecting more sample data in order to reduce the margin of error and to verify if the Chi-Square Test was reliable. </a:t>
                </a:r>
              </a:p>
              <a:p>
                <a:r>
                  <a:rPr lang="en-US" sz="1800" dirty="0">
                    <a:cs typeface="Arial" panose="020B0604020202020204" pitchFamily="34" charset="0"/>
                  </a:rPr>
                  <a:t>Also, even though I increased my SQL value in the new process, there is opportunity to increase it since I know there were one or two times when I could have spaced out my social events during the new process. </a:t>
                </a:r>
              </a:p>
            </p:txBody>
          </p:sp>
        </mc:Choice>
        <mc:Fallback xmlns="">
          <p:sp>
            <p:nvSpPr>
              <p:cNvPr id="5" name="Content Placeholder 2">
                <a:extLst>
                  <a:ext uri="{FF2B5EF4-FFF2-40B4-BE49-F238E27FC236}">
                    <a16:creationId xmlns:a16="http://schemas.microsoft.com/office/drawing/2014/main" id="{D1F6DA36-1C94-C54B-B3C9-D3E2C7222091}"/>
                  </a:ext>
                </a:extLst>
              </p:cNvPr>
              <p:cNvSpPr txBox="1">
                <a:spLocks noRot="1" noChangeAspect="1" noMove="1" noResize="1" noEditPoints="1" noAdjustHandles="1" noChangeArrowheads="1" noChangeShapeType="1" noTextEdit="1"/>
              </p:cNvSpPr>
              <p:nvPr/>
            </p:nvSpPr>
            <p:spPr>
              <a:xfrm>
                <a:off x="133350" y="1536410"/>
                <a:ext cx="11925300" cy="4058995"/>
              </a:xfrm>
              <a:prstGeom prst="rect">
                <a:avLst/>
              </a:prstGeom>
              <a:blipFill>
                <a:blip r:embed="rId2"/>
                <a:stretch>
                  <a:fillRect l="-319" t="-1246" r="-319"/>
                </a:stretch>
              </a:blipFill>
            </p:spPr>
            <p:txBody>
              <a:bodyPr/>
              <a:lstStyle/>
              <a:p>
                <a:r>
                  <a:rPr lang="en-US">
                    <a:noFill/>
                  </a:rPr>
                  <a:t> </a:t>
                </a:r>
              </a:p>
            </p:txBody>
          </p:sp>
        </mc:Fallback>
      </mc:AlternateContent>
    </p:spTree>
    <p:extLst>
      <p:ext uri="{BB962C8B-B14F-4D97-AF65-F5344CB8AC3E}">
        <p14:creationId xmlns:p14="http://schemas.microsoft.com/office/powerpoint/2010/main" val="83231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1E4562-AD78-FA4E-AEF2-CD19AA99F0D9}"/>
              </a:ext>
            </a:extLst>
          </p:cNvPr>
          <p:cNvSpPr txBox="1">
            <a:spLocks/>
          </p:cNvSpPr>
          <p:nvPr/>
        </p:nvSpPr>
        <p:spPr>
          <a:xfrm>
            <a:off x="0" y="-12369"/>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Current Process Map</a:t>
            </a:r>
          </a:p>
        </p:txBody>
      </p:sp>
      <p:sp>
        <p:nvSpPr>
          <p:cNvPr id="16" name="Process 15">
            <a:extLst>
              <a:ext uri="{FF2B5EF4-FFF2-40B4-BE49-F238E27FC236}">
                <a16:creationId xmlns:a16="http://schemas.microsoft.com/office/drawing/2014/main" id="{592AAC7C-6245-B04E-A714-491D53680B4C}"/>
              </a:ext>
            </a:extLst>
          </p:cNvPr>
          <p:cNvSpPr/>
          <p:nvPr/>
        </p:nvSpPr>
        <p:spPr>
          <a:xfrm>
            <a:off x="3651912" y="890991"/>
            <a:ext cx="665694" cy="13842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Wake up/Get Ready</a:t>
            </a:r>
          </a:p>
        </p:txBody>
      </p:sp>
      <p:sp>
        <p:nvSpPr>
          <p:cNvPr id="9" name="Decision 8">
            <a:extLst>
              <a:ext uri="{FF2B5EF4-FFF2-40B4-BE49-F238E27FC236}">
                <a16:creationId xmlns:a16="http://schemas.microsoft.com/office/drawing/2014/main" id="{44A023FD-2E58-934D-B2A6-9B419F342789}"/>
              </a:ext>
            </a:extLst>
          </p:cNvPr>
          <p:cNvSpPr/>
          <p:nvPr/>
        </p:nvSpPr>
        <p:spPr>
          <a:xfrm>
            <a:off x="3643575" y="1438294"/>
            <a:ext cx="682367" cy="387741"/>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Weekday?</a:t>
            </a:r>
          </a:p>
        </p:txBody>
      </p:sp>
      <p:cxnSp>
        <p:nvCxnSpPr>
          <p:cNvPr id="12" name="Straight Arrow Connector 11">
            <a:extLst>
              <a:ext uri="{FF2B5EF4-FFF2-40B4-BE49-F238E27FC236}">
                <a16:creationId xmlns:a16="http://schemas.microsoft.com/office/drawing/2014/main" id="{B8ADA878-9699-5044-8D1A-DA0AEB795110}"/>
              </a:ext>
            </a:extLst>
          </p:cNvPr>
          <p:cNvCxnSpPr>
            <a:stCxn id="10" idx="2"/>
            <a:endCxn id="9" idx="0"/>
          </p:cNvCxnSpPr>
          <p:nvPr/>
        </p:nvCxnSpPr>
        <p:spPr>
          <a:xfrm>
            <a:off x="3984759" y="1297042"/>
            <a:ext cx="0" cy="14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Alternate Process 12">
            <a:extLst>
              <a:ext uri="{FF2B5EF4-FFF2-40B4-BE49-F238E27FC236}">
                <a16:creationId xmlns:a16="http://schemas.microsoft.com/office/drawing/2014/main" id="{BB78257B-EB62-2542-A71F-6ACE53B09E38}"/>
              </a:ext>
            </a:extLst>
          </p:cNvPr>
          <p:cNvSpPr/>
          <p:nvPr/>
        </p:nvSpPr>
        <p:spPr>
          <a:xfrm>
            <a:off x="3196677" y="158158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sp>
        <p:nvSpPr>
          <p:cNvPr id="34" name="Process 33">
            <a:extLst>
              <a:ext uri="{FF2B5EF4-FFF2-40B4-BE49-F238E27FC236}">
                <a16:creationId xmlns:a16="http://schemas.microsoft.com/office/drawing/2014/main" id="{5C9AA399-5D78-6948-8E4E-A85EEA6D61C4}"/>
              </a:ext>
            </a:extLst>
          </p:cNvPr>
          <p:cNvSpPr/>
          <p:nvPr/>
        </p:nvSpPr>
        <p:spPr>
          <a:xfrm>
            <a:off x="2467886" y="1576850"/>
            <a:ext cx="595240" cy="1196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to Work</a:t>
            </a:r>
          </a:p>
        </p:txBody>
      </p:sp>
      <p:sp>
        <p:nvSpPr>
          <p:cNvPr id="36" name="Process 35">
            <a:extLst>
              <a:ext uri="{FF2B5EF4-FFF2-40B4-BE49-F238E27FC236}">
                <a16:creationId xmlns:a16="http://schemas.microsoft.com/office/drawing/2014/main" id="{B5C536B3-79CB-8E49-B580-451D21FD8B6B}"/>
              </a:ext>
            </a:extLst>
          </p:cNvPr>
          <p:cNvSpPr/>
          <p:nvPr/>
        </p:nvSpPr>
        <p:spPr>
          <a:xfrm>
            <a:off x="2466794" y="1812679"/>
            <a:ext cx="595536" cy="1210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Lunch</a:t>
            </a:r>
          </a:p>
        </p:txBody>
      </p:sp>
      <p:sp>
        <p:nvSpPr>
          <p:cNvPr id="44" name="Process 43">
            <a:extLst>
              <a:ext uri="{FF2B5EF4-FFF2-40B4-BE49-F238E27FC236}">
                <a16:creationId xmlns:a16="http://schemas.microsoft.com/office/drawing/2014/main" id="{37F0D4E7-A22E-E343-A9E0-AA8ECC8FA64D}"/>
              </a:ext>
            </a:extLst>
          </p:cNvPr>
          <p:cNvSpPr/>
          <p:nvPr/>
        </p:nvSpPr>
        <p:spPr>
          <a:xfrm>
            <a:off x="1192867" y="2138389"/>
            <a:ext cx="596628" cy="118163"/>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&amp; buy snack</a:t>
            </a:r>
          </a:p>
        </p:txBody>
      </p:sp>
      <p:sp>
        <p:nvSpPr>
          <p:cNvPr id="45" name="Process 44">
            <a:extLst>
              <a:ext uri="{FF2B5EF4-FFF2-40B4-BE49-F238E27FC236}">
                <a16:creationId xmlns:a16="http://schemas.microsoft.com/office/drawing/2014/main" id="{E90DCEB4-C190-A548-B39F-9DC90F9F985B}"/>
              </a:ext>
            </a:extLst>
          </p:cNvPr>
          <p:cNvSpPr/>
          <p:nvPr/>
        </p:nvSpPr>
        <p:spPr>
          <a:xfrm>
            <a:off x="2467886" y="2658758"/>
            <a:ext cx="595536" cy="11819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Finish Work</a:t>
            </a:r>
          </a:p>
        </p:txBody>
      </p:sp>
      <p:sp>
        <p:nvSpPr>
          <p:cNvPr id="40" name="Process 44">
            <a:extLst>
              <a:ext uri="{FF2B5EF4-FFF2-40B4-BE49-F238E27FC236}">
                <a16:creationId xmlns:a16="http://schemas.microsoft.com/office/drawing/2014/main" id="{E90DCEB4-C190-A548-B39F-9DC90F9F985B}"/>
              </a:ext>
            </a:extLst>
          </p:cNvPr>
          <p:cNvSpPr/>
          <p:nvPr/>
        </p:nvSpPr>
        <p:spPr>
          <a:xfrm>
            <a:off x="265465" y="2987952"/>
            <a:ext cx="718452" cy="11816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Attend Class/ Study</a:t>
            </a:r>
          </a:p>
        </p:txBody>
      </p:sp>
      <p:sp>
        <p:nvSpPr>
          <p:cNvPr id="46" name="Decision 37">
            <a:extLst>
              <a:ext uri="{FF2B5EF4-FFF2-40B4-BE49-F238E27FC236}">
                <a16:creationId xmlns:a16="http://schemas.microsoft.com/office/drawing/2014/main" id="{808E584E-D3AE-2D4E-80EC-10E0AAF76540}"/>
              </a:ext>
            </a:extLst>
          </p:cNvPr>
          <p:cNvSpPr/>
          <p:nvPr/>
        </p:nvSpPr>
        <p:spPr>
          <a:xfrm>
            <a:off x="2395103" y="3526216"/>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Social event?</a:t>
            </a:r>
          </a:p>
        </p:txBody>
      </p:sp>
      <p:sp>
        <p:nvSpPr>
          <p:cNvPr id="50" name="Process 44">
            <a:extLst>
              <a:ext uri="{FF2B5EF4-FFF2-40B4-BE49-F238E27FC236}">
                <a16:creationId xmlns:a16="http://schemas.microsoft.com/office/drawing/2014/main" id="{E90DCEB4-C190-A548-B39F-9DC90F9F985B}"/>
              </a:ext>
            </a:extLst>
          </p:cNvPr>
          <p:cNvSpPr/>
          <p:nvPr/>
        </p:nvSpPr>
        <p:spPr>
          <a:xfrm>
            <a:off x="914969" y="3583270"/>
            <a:ext cx="784720" cy="12096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to event/socialize</a:t>
            </a:r>
          </a:p>
        </p:txBody>
      </p:sp>
      <p:sp>
        <p:nvSpPr>
          <p:cNvPr id="58" name="Process 44">
            <a:extLst>
              <a:ext uri="{FF2B5EF4-FFF2-40B4-BE49-F238E27FC236}">
                <a16:creationId xmlns:a16="http://schemas.microsoft.com/office/drawing/2014/main" id="{E90DCEB4-C190-A548-B39F-9DC90F9F985B}"/>
              </a:ext>
            </a:extLst>
          </p:cNvPr>
          <p:cNvSpPr/>
          <p:nvPr/>
        </p:nvSpPr>
        <p:spPr>
          <a:xfrm>
            <a:off x="1143982" y="4189931"/>
            <a:ext cx="601158"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Shopping</a:t>
            </a:r>
          </a:p>
        </p:txBody>
      </p:sp>
      <p:sp>
        <p:nvSpPr>
          <p:cNvPr id="60" name="Process 44">
            <a:extLst>
              <a:ext uri="{FF2B5EF4-FFF2-40B4-BE49-F238E27FC236}">
                <a16:creationId xmlns:a16="http://schemas.microsoft.com/office/drawing/2014/main" id="{E90DCEB4-C190-A548-B39F-9DC90F9F985B}"/>
              </a:ext>
            </a:extLst>
          </p:cNvPr>
          <p:cNvSpPr/>
          <p:nvPr/>
        </p:nvSpPr>
        <p:spPr>
          <a:xfrm>
            <a:off x="2472328" y="4745810"/>
            <a:ext cx="599176" cy="11747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Workout</a:t>
            </a:r>
          </a:p>
        </p:txBody>
      </p:sp>
      <p:sp>
        <p:nvSpPr>
          <p:cNvPr id="67" name="Process 44">
            <a:extLst>
              <a:ext uri="{FF2B5EF4-FFF2-40B4-BE49-F238E27FC236}">
                <a16:creationId xmlns:a16="http://schemas.microsoft.com/office/drawing/2014/main" id="{E90DCEB4-C190-A548-B39F-9DC90F9F985B}"/>
              </a:ext>
            </a:extLst>
          </p:cNvPr>
          <p:cNvSpPr/>
          <p:nvPr/>
        </p:nvSpPr>
        <p:spPr>
          <a:xfrm>
            <a:off x="2479155" y="5833212"/>
            <a:ext cx="597287" cy="14731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Dinner/Late Dinner</a:t>
            </a:r>
          </a:p>
        </p:txBody>
      </p:sp>
      <p:sp>
        <p:nvSpPr>
          <p:cNvPr id="68" name="Process 44">
            <a:extLst>
              <a:ext uri="{FF2B5EF4-FFF2-40B4-BE49-F238E27FC236}">
                <a16:creationId xmlns:a16="http://schemas.microsoft.com/office/drawing/2014/main" id="{E90DCEB4-C190-A548-B39F-9DC90F9F985B}"/>
              </a:ext>
            </a:extLst>
          </p:cNvPr>
          <p:cNvSpPr/>
          <p:nvPr/>
        </p:nvSpPr>
        <p:spPr>
          <a:xfrm>
            <a:off x="2479156" y="5605247"/>
            <a:ext cx="597287" cy="1198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Home</a:t>
            </a:r>
          </a:p>
        </p:txBody>
      </p:sp>
      <p:sp>
        <p:nvSpPr>
          <p:cNvPr id="72" name="Process 44">
            <a:extLst>
              <a:ext uri="{FF2B5EF4-FFF2-40B4-BE49-F238E27FC236}">
                <a16:creationId xmlns:a16="http://schemas.microsoft.com/office/drawing/2014/main" id="{E90DCEB4-C190-A548-B39F-9DC90F9F985B}"/>
              </a:ext>
            </a:extLst>
          </p:cNvPr>
          <p:cNvSpPr/>
          <p:nvPr/>
        </p:nvSpPr>
        <p:spPr>
          <a:xfrm>
            <a:off x="2474726" y="6109176"/>
            <a:ext cx="601717" cy="1499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Watch TV/ Go to Bed</a:t>
            </a:r>
          </a:p>
        </p:txBody>
      </p:sp>
      <p:cxnSp>
        <p:nvCxnSpPr>
          <p:cNvPr id="142" name="Straight Arrow Connector 141"/>
          <p:cNvCxnSpPr>
            <a:stCxn id="9" idx="1"/>
            <a:endCxn id="13" idx="3"/>
          </p:cNvCxnSpPr>
          <p:nvPr/>
        </p:nvCxnSpPr>
        <p:spPr>
          <a:xfrm flipH="1">
            <a:off x="3489709" y="1632165"/>
            <a:ext cx="153866"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Alternate Process 12">
            <a:extLst>
              <a:ext uri="{FF2B5EF4-FFF2-40B4-BE49-F238E27FC236}">
                <a16:creationId xmlns:a16="http://schemas.microsoft.com/office/drawing/2014/main" id="{BB78257B-EB62-2542-A71F-6ACE53B09E38}"/>
              </a:ext>
            </a:extLst>
          </p:cNvPr>
          <p:cNvSpPr/>
          <p:nvPr/>
        </p:nvSpPr>
        <p:spPr>
          <a:xfrm>
            <a:off x="4471117" y="158158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146" name="Straight Arrow Connector 145"/>
          <p:cNvCxnSpPr>
            <a:stCxn id="13" idx="1"/>
            <a:endCxn id="34" idx="3"/>
          </p:cNvCxnSpPr>
          <p:nvPr/>
        </p:nvCxnSpPr>
        <p:spPr>
          <a:xfrm flipH="1">
            <a:off x="3063126" y="1633340"/>
            <a:ext cx="133551" cy="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34" idx="2"/>
            <a:endCxn id="36" idx="0"/>
          </p:cNvCxnSpPr>
          <p:nvPr/>
        </p:nvCxnSpPr>
        <p:spPr>
          <a:xfrm flipH="1">
            <a:off x="2764562" y="1696510"/>
            <a:ext cx="944" cy="11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Decision 8">
            <a:extLst>
              <a:ext uri="{FF2B5EF4-FFF2-40B4-BE49-F238E27FC236}">
                <a16:creationId xmlns:a16="http://schemas.microsoft.com/office/drawing/2014/main" id="{44A023FD-2E58-934D-B2A6-9B419F342789}"/>
              </a:ext>
            </a:extLst>
          </p:cNvPr>
          <p:cNvSpPr/>
          <p:nvPr/>
        </p:nvSpPr>
        <p:spPr>
          <a:xfrm>
            <a:off x="2423378" y="2046602"/>
            <a:ext cx="682367"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Needsnack?</a:t>
            </a:r>
          </a:p>
        </p:txBody>
      </p:sp>
      <p:sp>
        <p:nvSpPr>
          <p:cNvPr id="164" name="Alternate Process 12">
            <a:extLst>
              <a:ext uri="{FF2B5EF4-FFF2-40B4-BE49-F238E27FC236}">
                <a16:creationId xmlns:a16="http://schemas.microsoft.com/office/drawing/2014/main" id="{BB78257B-EB62-2542-A71F-6ACE53B09E38}"/>
              </a:ext>
            </a:extLst>
          </p:cNvPr>
          <p:cNvSpPr/>
          <p:nvPr/>
        </p:nvSpPr>
        <p:spPr>
          <a:xfrm>
            <a:off x="2618045" y="2446972"/>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166" name="Straight Arrow Connector 165"/>
          <p:cNvCxnSpPr>
            <a:stCxn id="36" idx="2"/>
            <a:endCxn id="163" idx="0"/>
          </p:cNvCxnSpPr>
          <p:nvPr/>
        </p:nvCxnSpPr>
        <p:spPr>
          <a:xfrm>
            <a:off x="2764562" y="1933695"/>
            <a:ext cx="0" cy="11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63" idx="2"/>
            <a:endCxn id="164" idx="0"/>
          </p:cNvCxnSpPr>
          <p:nvPr/>
        </p:nvCxnSpPr>
        <p:spPr>
          <a:xfrm flipH="1">
            <a:off x="2764561" y="2334065"/>
            <a:ext cx="1" cy="112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64" idx="2"/>
            <a:endCxn id="45" idx="0"/>
          </p:cNvCxnSpPr>
          <p:nvPr/>
        </p:nvCxnSpPr>
        <p:spPr>
          <a:xfrm>
            <a:off x="2764561" y="2550476"/>
            <a:ext cx="1093" cy="108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Alternate Process 12">
            <a:extLst>
              <a:ext uri="{FF2B5EF4-FFF2-40B4-BE49-F238E27FC236}">
                <a16:creationId xmlns:a16="http://schemas.microsoft.com/office/drawing/2014/main" id="{BB78257B-EB62-2542-A71F-6ACE53B09E38}"/>
              </a:ext>
            </a:extLst>
          </p:cNvPr>
          <p:cNvSpPr/>
          <p:nvPr/>
        </p:nvSpPr>
        <p:spPr>
          <a:xfrm>
            <a:off x="1955851" y="214571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180" name="Straight Arrow Connector 179"/>
          <p:cNvCxnSpPr>
            <a:stCxn id="163" idx="1"/>
            <a:endCxn id="176" idx="3"/>
          </p:cNvCxnSpPr>
          <p:nvPr/>
        </p:nvCxnSpPr>
        <p:spPr>
          <a:xfrm flipH="1">
            <a:off x="2248883" y="2190334"/>
            <a:ext cx="174495" cy="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76" idx="1"/>
            <a:endCxn id="44" idx="3"/>
          </p:cNvCxnSpPr>
          <p:nvPr/>
        </p:nvCxnSpPr>
        <p:spPr>
          <a:xfrm flipH="1">
            <a:off x="1789495" y="2197470"/>
            <a:ext cx="1663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Decision 8">
            <a:extLst>
              <a:ext uri="{FF2B5EF4-FFF2-40B4-BE49-F238E27FC236}">
                <a16:creationId xmlns:a16="http://schemas.microsoft.com/office/drawing/2014/main" id="{44A023FD-2E58-934D-B2A6-9B419F342789}"/>
              </a:ext>
            </a:extLst>
          </p:cNvPr>
          <p:cNvSpPr/>
          <p:nvPr/>
        </p:nvSpPr>
        <p:spPr>
          <a:xfrm>
            <a:off x="2400223" y="2893834"/>
            <a:ext cx="741038"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Class or Study?</a:t>
            </a:r>
          </a:p>
        </p:txBody>
      </p:sp>
      <p:cxnSp>
        <p:nvCxnSpPr>
          <p:cNvPr id="193" name="Straight Arrow Connector 192"/>
          <p:cNvCxnSpPr>
            <a:stCxn id="45" idx="2"/>
            <a:endCxn id="191" idx="0"/>
          </p:cNvCxnSpPr>
          <p:nvPr/>
        </p:nvCxnSpPr>
        <p:spPr>
          <a:xfrm>
            <a:off x="2765654" y="2776954"/>
            <a:ext cx="5088" cy="116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9" idx="3"/>
            <a:endCxn id="144" idx="1"/>
          </p:cNvCxnSpPr>
          <p:nvPr/>
        </p:nvCxnSpPr>
        <p:spPr>
          <a:xfrm>
            <a:off x="4325942" y="1632165"/>
            <a:ext cx="145175" cy="1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8" name="Alternate Process 12">
            <a:extLst>
              <a:ext uri="{FF2B5EF4-FFF2-40B4-BE49-F238E27FC236}">
                <a16:creationId xmlns:a16="http://schemas.microsoft.com/office/drawing/2014/main" id="{BB78257B-EB62-2542-A71F-6ACE53B09E38}"/>
              </a:ext>
            </a:extLst>
          </p:cNvPr>
          <p:cNvSpPr/>
          <p:nvPr/>
        </p:nvSpPr>
        <p:spPr>
          <a:xfrm>
            <a:off x="2624226" y="3301751"/>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00" name="Straight Arrow Connector 199"/>
          <p:cNvCxnSpPr>
            <a:stCxn id="191" idx="2"/>
            <a:endCxn id="198" idx="0"/>
          </p:cNvCxnSpPr>
          <p:nvPr/>
        </p:nvCxnSpPr>
        <p:spPr>
          <a:xfrm>
            <a:off x="2770742" y="3181297"/>
            <a:ext cx="0" cy="120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Alternate Process 12">
            <a:extLst>
              <a:ext uri="{FF2B5EF4-FFF2-40B4-BE49-F238E27FC236}">
                <a16:creationId xmlns:a16="http://schemas.microsoft.com/office/drawing/2014/main" id="{BB78257B-EB62-2542-A71F-6ACE53B09E38}"/>
              </a:ext>
            </a:extLst>
          </p:cNvPr>
          <p:cNvSpPr/>
          <p:nvPr/>
        </p:nvSpPr>
        <p:spPr>
          <a:xfrm>
            <a:off x="1948001" y="2988824"/>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04" name="Straight Arrow Connector 203"/>
          <p:cNvCxnSpPr>
            <a:stCxn id="191" idx="1"/>
            <a:endCxn id="202" idx="3"/>
          </p:cNvCxnSpPr>
          <p:nvPr/>
        </p:nvCxnSpPr>
        <p:spPr>
          <a:xfrm flipH="1">
            <a:off x="2241033" y="3037566"/>
            <a:ext cx="159190" cy="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 name="Process 43">
            <a:extLst>
              <a:ext uri="{FF2B5EF4-FFF2-40B4-BE49-F238E27FC236}">
                <a16:creationId xmlns:a16="http://schemas.microsoft.com/office/drawing/2014/main" id="{37F0D4E7-A22E-E343-A9E0-AA8ECC8FA64D}"/>
              </a:ext>
            </a:extLst>
          </p:cNvPr>
          <p:cNvSpPr/>
          <p:nvPr/>
        </p:nvSpPr>
        <p:spPr>
          <a:xfrm>
            <a:off x="1210238" y="2981495"/>
            <a:ext cx="596628" cy="118163"/>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&amp; buy snack</a:t>
            </a:r>
          </a:p>
        </p:txBody>
      </p:sp>
      <p:cxnSp>
        <p:nvCxnSpPr>
          <p:cNvPr id="208" name="Straight Arrow Connector 207"/>
          <p:cNvCxnSpPr>
            <a:stCxn id="202" idx="1"/>
            <a:endCxn id="206" idx="3"/>
          </p:cNvCxnSpPr>
          <p:nvPr/>
        </p:nvCxnSpPr>
        <p:spPr>
          <a:xfrm flipH="1">
            <a:off x="1806866" y="3040576"/>
            <a:ext cx="1411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206" idx="1"/>
            <a:endCxn id="40" idx="3"/>
          </p:cNvCxnSpPr>
          <p:nvPr/>
        </p:nvCxnSpPr>
        <p:spPr>
          <a:xfrm flipH="1">
            <a:off x="983917" y="3040577"/>
            <a:ext cx="226321" cy="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198" idx="2"/>
            <a:endCxn id="46" idx="0"/>
          </p:cNvCxnSpPr>
          <p:nvPr/>
        </p:nvCxnSpPr>
        <p:spPr>
          <a:xfrm>
            <a:off x="2770742" y="3405255"/>
            <a:ext cx="1174" cy="120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5" name="Alternate Process 12">
            <a:extLst>
              <a:ext uri="{FF2B5EF4-FFF2-40B4-BE49-F238E27FC236}">
                <a16:creationId xmlns:a16="http://schemas.microsoft.com/office/drawing/2014/main" id="{BB78257B-EB62-2542-A71F-6ACE53B09E38}"/>
              </a:ext>
            </a:extLst>
          </p:cNvPr>
          <p:cNvSpPr/>
          <p:nvPr/>
        </p:nvSpPr>
        <p:spPr>
          <a:xfrm>
            <a:off x="1959417" y="359387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37" name="Straight Arrow Connector 236"/>
          <p:cNvCxnSpPr>
            <a:stCxn id="46" idx="1"/>
            <a:endCxn id="235" idx="3"/>
          </p:cNvCxnSpPr>
          <p:nvPr/>
        </p:nvCxnSpPr>
        <p:spPr>
          <a:xfrm flipH="1">
            <a:off x="2252449" y="3641351"/>
            <a:ext cx="142654" cy="4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235" idx="1"/>
            <a:endCxn id="50" idx="3"/>
          </p:cNvCxnSpPr>
          <p:nvPr/>
        </p:nvCxnSpPr>
        <p:spPr>
          <a:xfrm flipH="1" flipV="1">
            <a:off x="1699689" y="3643752"/>
            <a:ext cx="259728" cy="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2" name="Alternate Process 12">
            <a:extLst>
              <a:ext uri="{FF2B5EF4-FFF2-40B4-BE49-F238E27FC236}">
                <a16:creationId xmlns:a16="http://schemas.microsoft.com/office/drawing/2014/main" id="{BB78257B-EB62-2542-A71F-6ACE53B09E38}"/>
              </a:ext>
            </a:extLst>
          </p:cNvPr>
          <p:cNvSpPr/>
          <p:nvPr/>
        </p:nvSpPr>
        <p:spPr>
          <a:xfrm>
            <a:off x="2624226" y="386925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46" name="Straight Arrow Connector 245"/>
          <p:cNvCxnSpPr>
            <a:stCxn id="46" idx="2"/>
            <a:endCxn id="242" idx="0"/>
          </p:cNvCxnSpPr>
          <p:nvPr/>
        </p:nvCxnSpPr>
        <p:spPr>
          <a:xfrm flipH="1">
            <a:off x="2770742" y="3756485"/>
            <a:ext cx="1174" cy="11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8" name="Decision 37">
            <a:extLst>
              <a:ext uri="{FF2B5EF4-FFF2-40B4-BE49-F238E27FC236}">
                <a16:creationId xmlns:a16="http://schemas.microsoft.com/office/drawing/2014/main" id="{808E584E-D3AE-2D4E-80EC-10E0AAF76540}"/>
              </a:ext>
            </a:extLst>
          </p:cNvPr>
          <p:cNvSpPr/>
          <p:nvPr/>
        </p:nvSpPr>
        <p:spPr>
          <a:xfrm>
            <a:off x="2370502" y="4099953"/>
            <a:ext cx="800479"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 to shop for event?</a:t>
            </a:r>
          </a:p>
        </p:txBody>
      </p:sp>
      <p:cxnSp>
        <p:nvCxnSpPr>
          <p:cNvPr id="250" name="Straight Arrow Connector 249"/>
          <p:cNvCxnSpPr>
            <a:stCxn id="242" idx="2"/>
            <a:endCxn id="248" idx="0"/>
          </p:cNvCxnSpPr>
          <p:nvPr/>
        </p:nvCxnSpPr>
        <p:spPr>
          <a:xfrm>
            <a:off x="2770742" y="3972761"/>
            <a:ext cx="0" cy="127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3" name="Alternate Process 12">
            <a:extLst>
              <a:ext uri="{FF2B5EF4-FFF2-40B4-BE49-F238E27FC236}">
                <a16:creationId xmlns:a16="http://schemas.microsoft.com/office/drawing/2014/main" id="{BB78257B-EB62-2542-A71F-6ACE53B09E38}"/>
              </a:ext>
            </a:extLst>
          </p:cNvPr>
          <p:cNvSpPr/>
          <p:nvPr/>
        </p:nvSpPr>
        <p:spPr>
          <a:xfrm>
            <a:off x="1918758" y="4197102"/>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255" name="Straight Arrow Connector 254"/>
          <p:cNvCxnSpPr>
            <a:stCxn id="248" idx="1"/>
            <a:endCxn id="253" idx="3"/>
          </p:cNvCxnSpPr>
          <p:nvPr/>
        </p:nvCxnSpPr>
        <p:spPr>
          <a:xfrm flipH="1" flipV="1">
            <a:off x="2211790" y="4248854"/>
            <a:ext cx="158712" cy="6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53" idx="1"/>
            <a:endCxn id="58" idx="3"/>
          </p:cNvCxnSpPr>
          <p:nvPr/>
        </p:nvCxnSpPr>
        <p:spPr>
          <a:xfrm flipH="1" flipV="1">
            <a:off x="1745140" y="4248670"/>
            <a:ext cx="173618" cy="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Alternate Process 12">
            <a:extLst>
              <a:ext uri="{FF2B5EF4-FFF2-40B4-BE49-F238E27FC236}">
                <a16:creationId xmlns:a16="http://schemas.microsoft.com/office/drawing/2014/main" id="{BB78257B-EB62-2542-A71F-6ACE53B09E38}"/>
              </a:ext>
            </a:extLst>
          </p:cNvPr>
          <p:cNvSpPr/>
          <p:nvPr/>
        </p:nvSpPr>
        <p:spPr>
          <a:xfrm>
            <a:off x="2625400" y="452105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62" name="Straight Arrow Connector 261"/>
          <p:cNvCxnSpPr>
            <a:stCxn id="248" idx="2"/>
            <a:endCxn id="260" idx="0"/>
          </p:cNvCxnSpPr>
          <p:nvPr/>
        </p:nvCxnSpPr>
        <p:spPr>
          <a:xfrm>
            <a:off x="2770742" y="4410069"/>
            <a:ext cx="1174" cy="110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a:stCxn id="260" idx="2"/>
            <a:endCxn id="60" idx="0"/>
          </p:cNvCxnSpPr>
          <p:nvPr/>
        </p:nvCxnSpPr>
        <p:spPr>
          <a:xfrm>
            <a:off x="2771916" y="4624561"/>
            <a:ext cx="0" cy="12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8" name="Decision 8">
            <a:extLst>
              <a:ext uri="{FF2B5EF4-FFF2-40B4-BE49-F238E27FC236}">
                <a16:creationId xmlns:a16="http://schemas.microsoft.com/office/drawing/2014/main" id="{44A023FD-2E58-934D-B2A6-9B419F342789}"/>
              </a:ext>
            </a:extLst>
          </p:cNvPr>
          <p:cNvSpPr/>
          <p:nvPr/>
        </p:nvSpPr>
        <p:spPr>
          <a:xfrm>
            <a:off x="2430732" y="4976251"/>
            <a:ext cx="682367"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Needsnack?</a:t>
            </a:r>
          </a:p>
        </p:txBody>
      </p:sp>
      <p:cxnSp>
        <p:nvCxnSpPr>
          <p:cNvPr id="270" name="Straight Arrow Connector 269"/>
          <p:cNvCxnSpPr>
            <a:stCxn id="60" idx="2"/>
            <a:endCxn id="268" idx="0"/>
          </p:cNvCxnSpPr>
          <p:nvPr/>
        </p:nvCxnSpPr>
        <p:spPr>
          <a:xfrm>
            <a:off x="2771916" y="4863288"/>
            <a:ext cx="0" cy="11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274"/>
          <p:cNvCxnSpPr>
            <a:stCxn id="40" idx="1"/>
          </p:cNvCxnSpPr>
          <p:nvPr/>
        </p:nvCxnSpPr>
        <p:spPr>
          <a:xfrm rot="10800000" flipH="1" flipV="1">
            <a:off x="265464" y="3047034"/>
            <a:ext cx="2165267" cy="2072948"/>
          </a:xfrm>
          <a:prstGeom prst="bentConnector3">
            <a:avLst>
              <a:gd name="adj1" fmla="val -10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8" name="Elbow Connector 277"/>
          <p:cNvCxnSpPr>
            <a:endCxn id="268" idx="1"/>
          </p:cNvCxnSpPr>
          <p:nvPr/>
        </p:nvCxnSpPr>
        <p:spPr>
          <a:xfrm>
            <a:off x="897063" y="3637091"/>
            <a:ext cx="1533669" cy="1482892"/>
          </a:xfrm>
          <a:prstGeom prst="bentConnector3">
            <a:avLst>
              <a:gd name="adj1" fmla="val -99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Elbow Connector 280"/>
          <p:cNvCxnSpPr>
            <a:endCxn id="268" idx="1"/>
          </p:cNvCxnSpPr>
          <p:nvPr/>
        </p:nvCxnSpPr>
        <p:spPr>
          <a:xfrm>
            <a:off x="1136678" y="4242726"/>
            <a:ext cx="1294054" cy="877257"/>
          </a:xfrm>
          <a:prstGeom prst="bentConnector3">
            <a:avLst>
              <a:gd name="adj1" fmla="val -10567"/>
            </a:avLst>
          </a:prstGeom>
          <a:ln>
            <a:tailEnd type="triangle"/>
          </a:ln>
        </p:spPr>
        <p:style>
          <a:lnRef idx="1">
            <a:schemeClr val="accent1"/>
          </a:lnRef>
          <a:fillRef idx="0">
            <a:schemeClr val="accent1"/>
          </a:fillRef>
          <a:effectRef idx="0">
            <a:schemeClr val="accent1"/>
          </a:effectRef>
          <a:fontRef idx="minor">
            <a:schemeClr val="tx1"/>
          </a:fontRef>
        </p:style>
      </p:cxnSp>
      <p:sp>
        <p:nvSpPr>
          <p:cNvPr id="287" name="Alternate Process 12">
            <a:extLst>
              <a:ext uri="{FF2B5EF4-FFF2-40B4-BE49-F238E27FC236}">
                <a16:creationId xmlns:a16="http://schemas.microsoft.com/office/drawing/2014/main" id="{BB78257B-EB62-2542-A71F-6ACE53B09E38}"/>
              </a:ext>
            </a:extLst>
          </p:cNvPr>
          <p:cNvSpPr/>
          <p:nvPr/>
        </p:nvSpPr>
        <p:spPr>
          <a:xfrm>
            <a:off x="3234559" y="5068230"/>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288" name="Process 43">
            <a:extLst>
              <a:ext uri="{FF2B5EF4-FFF2-40B4-BE49-F238E27FC236}">
                <a16:creationId xmlns:a16="http://schemas.microsoft.com/office/drawing/2014/main" id="{37F0D4E7-A22E-E343-A9E0-AA8ECC8FA64D}"/>
              </a:ext>
            </a:extLst>
          </p:cNvPr>
          <p:cNvSpPr/>
          <p:nvPr/>
        </p:nvSpPr>
        <p:spPr>
          <a:xfrm>
            <a:off x="3718213" y="5069934"/>
            <a:ext cx="596628" cy="118163"/>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&amp; buy snack</a:t>
            </a:r>
          </a:p>
        </p:txBody>
      </p:sp>
      <p:cxnSp>
        <p:nvCxnSpPr>
          <p:cNvPr id="290" name="Straight Arrow Connector 289"/>
          <p:cNvCxnSpPr>
            <a:stCxn id="268" idx="3"/>
            <a:endCxn id="287" idx="1"/>
          </p:cNvCxnSpPr>
          <p:nvPr/>
        </p:nvCxnSpPr>
        <p:spPr>
          <a:xfrm flipV="1">
            <a:off x="3113099" y="5119982"/>
            <a:ext cx="1214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287" idx="3"/>
            <a:endCxn id="288" idx="1"/>
          </p:cNvCxnSpPr>
          <p:nvPr/>
        </p:nvCxnSpPr>
        <p:spPr>
          <a:xfrm>
            <a:off x="3527591" y="5119982"/>
            <a:ext cx="190622" cy="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Alternate Process 12">
            <a:extLst>
              <a:ext uri="{FF2B5EF4-FFF2-40B4-BE49-F238E27FC236}">
                <a16:creationId xmlns:a16="http://schemas.microsoft.com/office/drawing/2014/main" id="{BB78257B-EB62-2542-A71F-6ACE53B09E38}"/>
              </a:ext>
            </a:extLst>
          </p:cNvPr>
          <p:cNvSpPr/>
          <p:nvPr/>
        </p:nvSpPr>
        <p:spPr>
          <a:xfrm>
            <a:off x="2631284" y="537771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296" name="Straight Arrow Connector 295"/>
          <p:cNvCxnSpPr>
            <a:stCxn id="268" idx="2"/>
            <a:endCxn id="294" idx="0"/>
          </p:cNvCxnSpPr>
          <p:nvPr/>
        </p:nvCxnSpPr>
        <p:spPr>
          <a:xfrm>
            <a:off x="2771916" y="5263714"/>
            <a:ext cx="5884" cy="114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294" idx="2"/>
            <a:endCxn id="68" idx="0"/>
          </p:cNvCxnSpPr>
          <p:nvPr/>
        </p:nvCxnSpPr>
        <p:spPr>
          <a:xfrm>
            <a:off x="2777800" y="5481222"/>
            <a:ext cx="0" cy="124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68" idx="2"/>
            <a:endCxn id="67" idx="0"/>
          </p:cNvCxnSpPr>
          <p:nvPr/>
        </p:nvCxnSpPr>
        <p:spPr>
          <a:xfrm flipH="1">
            <a:off x="2777799" y="5725114"/>
            <a:ext cx="1" cy="10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67" idx="2"/>
            <a:endCxn id="72" idx="0"/>
          </p:cNvCxnSpPr>
          <p:nvPr/>
        </p:nvCxnSpPr>
        <p:spPr>
          <a:xfrm flipH="1">
            <a:off x="2775585" y="5980522"/>
            <a:ext cx="2214" cy="128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144" idx="3"/>
            <a:endCxn id="28" idx="1"/>
          </p:cNvCxnSpPr>
          <p:nvPr/>
        </p:nvCxnSpPr>
        <p:spPr>
          <a:xfrm>
            <a:off x="4764149" y="1633340"/>
            <a:ext cx="141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5" name="Process 44">
            <a:extLst>
              <a:ext uri="{FF2B5EF4-FFF2-40B4-BE49-F238E27FC236}">
                <a16:creationId xmlns:a16="http://schemas.microsoft.com/office/drawing/2014/main" id="{E90DCEB4-C190-A548-B39F-9DC90F9F985B}"/>
              </a:ext>
            </a:extLst>
          </p:cNvPr>
          <p:cNvSpPr/>
          <p:nvPr/>
        </p:nvSpPr>
        <p:spPr>
          <a:xfrm>
            <a:off x="8972020" y="2691952"/>
            <a:ext cx="601158"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Shop for myself</a:t>
            </a:r>
          </a:p>
        </p:txBody>
      </p:sp>
      <p:sp>
        <p:nvSpPr>
          <p:cNvPr id="10" name="Process 9">
            <a:extLst>
              <a:ext uri="{FF2B5EF4-FFF2-40B4-BE49-F238E27FC236}">
                <a16:creationId xmlns:a16="http://schemas.microsoft.com/office/drawing/2014/main" id="{405AD8C3-C218-D640-8F78-CA0AD85579E8}"/>
              </a:ext>
            </a:extLst>
          </p:cNvPr>
          <p:cNvSpPr/>
          <p:nvPr/>
        </p:nvSpPr>
        <p:spPr>
          <a:xfrm>
            <a:off x="3651912" y="1180473"/>
            <a:ext cx="665694" cy="11656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Breakfast</a:t>
            </a:r>
          </a:p>
        </p:txBody>
      </p:sp>
      <p:cxnSp>
        <p:nvCxnSpPr>
          <p:cNvPr id="21" name="Straight Arrow Connector 20">
            <a:extLst>
              <a:ext uri="{FF2B5EF4-FFF2-40B4-BE49-F238E27FC236}">
                <a16:creationId xmlns:a16="http://schemas.microsoft.com/office/drawing/2014/main" id="{31F3630D-206B-9F4D-B1C8-6A492663B9AE}"/>
              </a:ext>
            </a:extLst>
          </p:cNvPr>
          <p:cNvCxnSpPr>
            <a:stCxn id="16" idx="2"/>
            <a:endCxn id="10" idx="0"/>
          </p:cNvCxnSpPr>
          <p:nvPr/>
        </p:nvCxnSpPr>
        <p:spPr>
          <a:xfrm>
            <a:off x="3984759" y="1029413"/>
            <a:ext cx="0" cy="15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Process 27">
            <a:extLst>
              <a:ext uri="{FF2B5EF4-FFF2-40B4-BE49-F238E27FC236}">
                <a16:creationId xmlns:a16="http://schemas.microsoft.com/office/drawing/2014/main" id="{3E0C7876-1058-664D-ACB2-AB0B5690F062}"/>
              </a:ext>
            </a:extLst>
          </p:cNvPr>
          <p:cNvSpPr/>
          <p:nvPr/>
        </p:nvSpPr>
        <p:spPr>
          <a:xfrm>
            <a:off x="4905992" y="1574582"/>
            <a:ext cx="596037" cy="1175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Workout</a:t>
            </a:r>
          </a:p>
        </p:txBody>
      </p:sp>
      <p:sp>
        <p:nvSpPr>
          <p:cNvPr id="318" name="Decision 8">
            <a:extLst>
              <a:ext uri="{FF2B5EF4-FFF2-40B4-BE49-F238E27FC236}">
                <a16:creationId xmlns:a16="http://schemas.microsoft.com/office/drawing/2014/main" id="{44A023FD-2E58-934D-B2A6-9B419F342789}"/>
              </a:ext>
            </a:extLst>
          </p:cNvPr>
          <p:cNvSpPr/>
          <p:nvPr/>
        </p:nvSpPr>
        <p:spPr>
          <a:xfrm>
            <a:off x="5694389" y="1488432"/>
            <a:ext cx="741038" cy="28746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Class or Study?</a:t>
            </a:r>
          </a:p>
        </p:txBody>
      </p:sp>
      <p:cxnSp>
        <p:nvCxnSpPr>
          <p:cNvPr id="320" name="Straight Arrow Connector 319"/>
          <p:cNvCxnSpPr>
            <a:stCxn id="28" idx="3"/>
            <a:endCxn id="318" idx="1"/>
          </p:cNvCxnSpPr>
          <p:nvPr/>
        </p:nvCxnSpPr>
        <p:spPr>
          <a:xfrm flipV="1">
            <a:off x="5502029" y="1632164"/>
            <a:ext cx="192360" cy="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1" name="Decision 37">
            <a:extLst>
              <a:ext uri="{FF2B5EF4-FFF2-40B4-BE49-F238E27FC236}">
                <a16:creationId xmlns:a16="http://schemas.microsoft.com/office/drawing/2014/main" id="{808E584E-D3AE-2D4E-80EC-10E0AAF76540}"/>
              </a:ext>
            </a:extLst>
          </p:cNvPr>
          <p:cNvSpPr/>
          <p:nvPr/>
        </p:nvSpPr>
        <p:spPr>
          <a:xfrm>
            <a:off x="5680187" y="2590687"/>
            <a:ext cx="800479"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Need to shop for event?</a:t>
            </a:r>
          </a:p>
        </p:txBody>
      </p:sp>
      <p:sp>
        <p:nvSpPr>
          <p:cNvPr id="405" name="Decision 37">
            <a:extLst>
              <a:ext uri="{FF2B5EF4-FFF2-40B4-BE49-F238E27FC236}">
                <a16:creationId xmlns:a16="http://schemas.microsoft.com/office/drawing/2014/main" id="{808E584E-D3AE-2D4E-80EC-10E0AAF76540}"/>
              </a:ext>
            </a:extLst>
          </p:cNvPr>
          <p:cNvSpPr/>
          <p:nvPr/>
        </p:nvSpPr>
        <p:spPr>
          <a:xfrm>
            <a:off x="5703614" y="3200741"/>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Social event?</a:t>
            </a:r>
          </a:p>
        </p:txBody>
      </p:sp>
      <p:sp>
        <p:nvSpPr>
          <p:cNvPr id="433" name="Decision 37">
            <a:extLst>
              <a:ext uri="{FF2B5EF4-FFF2-40B4-BE49-F238E27FC236}">
                <a16:creationId xmlns:a16="http://schemas.microsoft.com/office/drawing/2014/main" id="{808E584E-D3AE-2D4E-80EC-10E0AAF76540}"/>
              </a:ext>
            </a:extLst>
          </p:cNvPr>
          <p:cNvSpPr/>
          <p:nvPr/>
        </p:nvSpPr>
        <p:spPr>
          <a:xfrm>
            <a:off x="5705039" y="3759308"/>
            <a:ext cx="753626" cy="23026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Am I hungry?</a:t>
            </a:r>
          </a:p>
        </p:txBody>
      </p:sp>
      <p:sp>
        <p:nvSpPr>
          <p:cNvPr id="458" name="Process 44">
            <a:extLst>
              <a:ext uri="{FF2B5EF4-FFF2-40B4-BE49-F238E27FC236}">
                <a16:creationId xmlns:a16="http://schemas.microsoft.com/office/drawing/2014/main" id="{E90DCEB4-C190-A548-B39F-9DC90F9F985B}"/>
              </a:ext>
            </a:extLst>
          </p:cNvPr>
          <p:cNvSpPr/>
          <p:nvPr/>
        </p:nvSpPr>
        <p:spPr>
          <a:xfrm>
            <a:off x="5780993" y="4553409"/>
            <a:ext cx="601717" cy="12473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Eat if needed</a:t>
            </a:r>
          </a:p>
        </p:txBody>
      </p:sp>
      <p:sp>
        <p:nvSpPr>
          <p:cNvPr id="459" name="Process 44">
            <a:extLst>
              <a:ext uri="{FF2B5EF4-FFF2-40B4-BE49-F238E27FC236}">
                <a16:creationId xmlns:a16="http://schemas.microsoft.com/office/drawing/2014/main" id="{E90DCEB4-C190-A548-B39F-9DC90F9F985B}"/>
              </a:ext>
            </a:extLst>
          </p:cNvPr>
          <p:cNvSpPr/>
          <p:nvPr/>
        </p:nvSpPr>
        <p:spPr>
          <a:xfrm>
            <a:off x="5775858" y="4778416"/>
            <a:ext cx="611988" cy="1499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Watch TV/ Go to Bed</a:t>
            </a:r>
          </a:p>
        </p:txBody>
      </p:sp>
      <p:sp>
        <p:nvSpPr>
          <p:cNvPr id="29" name="Process 28">
            <a:extLst>
              <a:ext uri="{FF2B5EF4-FFF2-40B4-BE49-F238E27FC236}">
                <a16:creationId xmlns:a16="http://schemas.microsoft.com/office/drawing/2014/main" id="{1FF84F76-4067-824B-A7E6-613EDBC26AE2}"/>
              </a:ext>
            </a:extLst>
          </p:cNvPr>
          <p:cNvSpPr/>
          <p:nvPr/>
        </p:nvSpPr>
        <p:spPr>
          <a:xfrm>
            <a:off x="5777684" y="2115744"/>
            <a:ext cx="596407" cy="133477"/>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Grocery Shopping</a:t>
            </a:r>
          </a:p>
        </p:txBody>
      </p:sp>
      <p:sp>
        <p:nvSpPr>
          <p:cNvPr id="30" name="Process 29">
            <a:extLst>
              <a:ext uri="{FF2B5EF4-FFF2-40B4-BE49-F238E27FC236}">
                <a16:creationId xmlns:a16="http://schemas.microsoft.com/office/drawing/2014/main" id="{DA34905A-16B0-F345-AC35-30D3AA3BEFEE}"/>
              </a:ext>
            </a:extLst>
          </p:cNvPr>
          <p:cNvSpPr/>
          <p:nvPr/>
        </p:nvSpPr>
        <p:spPr>
          <a:xfrm>
            <a:off x="6985932" y="1584330"/>
            <a:ext cx="571814" cy="1121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Study at home</a:t>
            </a:r>
          </a:p>
        </p:txBody>
      </p:sp>
      <p:sp>
        <p:nvSpPr>
          <p:cNvPr id="89" name="Process 44">
            <a:extLst>
              <a:ext uri="{FF2B5EF4-FFF2-40B4-BE49-F238E27FC236}">
                <a16:creationId xmlns:a16="http://schemas.microsoft.com/office/drawing/2014/main" id="{E90DCEB4-C190-A548-B39F-9DC90F9F985B}"/>
              </a:ext>
            </a:extLst>
          </p:cNvPr>
          <p:cNvSpPr/>
          <p:nvPr/>
        </p:nvSpPr>
        <p:spPr>
          <a:xfrm>
            <a:off x="7046813" y="3255534"/>
            <a:ext cx="469883" cy="1206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Get ready</a:t>
            </a:r>
          </a:p>
        </p:txBody>
      </p:sp>
      <p:sp>
        <p:nvSpPr>
          <p:cNvPr id="97" name="Process 44">
            <a:extLst>
              <a:ext uri="{FF2B5EF4-FFF2-40B4-BE49-F238E27FC236}">
                <a16:creationId xmlns:a16="http://schemas.microsoft.com/office/drawing/2014/main" id="{E90DCEB4-C190-A548-B39F-9DC90F9F985B}"/>
              </a:ext>
            </a:extLst>
          </p:cNvPr>
          <p:cNvSpPr/>
          <p:nvPr/>
        </p:nvSpPr>
        <p:spPr>
          <a:xfrm>
            <a:off x="4492114" y="3824797"/>
            <a:ext cx="647529" cy="120964"/>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Buy food or snack</a:t>
            </a:r>
          </a:p>
        </p:txBody>
      </p:sp>
      <p:sp>
        <p:nvSpPr>
          <p:cNvPr id="323" name="Alternate Process 12">
            <a:extLst>
              <a:ext uri="{FF2B5EF4-FFF2-40B4-BE49-F238E27FC236}">
                <a16:creationId xmlns:a16="http://schemas.microsoft.com/office/drawing/2014/main" id="{BB78257B-EB62-2542-A71F-6ACE53B09E38}"/>
              </a:ext>
            </a:extLst>
          </p:cNvPr>
          <p:cNvSpPr/>
          <p:nvPr/>
        </p:nvSpPr>
        <p:spPr>
          <a:xfrm>
            <a:off x="6574206" y="1584928"/>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25" name="Straight Arrow Connector 324"/>
          <p:cNvCxnSpPr>
            <a:stCxn id="318" idx="3"/>
            <a:endCxn id="323" idx="1"/>
          </p:cNvCxnSpPr>
          <p:nvPr/>
        </p:nvCxnSpPr>
        <p:spPr>
          <a:xfrm>
            <a:off x="6435427" y="1632164"/>
            <a:ext cx="138779" cy="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6" name="Alternate Process 12">
            <a:extLst>
              <a:ext uri="{FF2B5EF4-FFF2-40B4-BE49-F238E27FC236}">
                <a16:creationId xmlns:a16="http://schemas.microsoft.com/office/drawing/2014/main" id="{BB78257B-EB62-2542-A71F-6ACE53B09E38}"/>
              </a:ext>
            </a:extLst>
          </p:cNvPr>
          <p:cNvSpPr/>
          <p:nvPr/>
        </p:nvSpPr>
        <p:spPr>
          <a:xfrm>
            <a:off x="5924232" y="189505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328" name="Straight Arrow Connector 327"/>
          <p:cNvCxnSpPr>
            <a:stCxn id="318" idx="2"/>
            <a:endCxn id="326" idx="0"/>
          </p:cNvCxnSpPr>
          <p:nvPr/>
        </p:nvCxnSpPr>
        <p:spPr>
          <a:xfrm>
            <a:off x="6064908" y="1775895"/>
            <a:ext cx="5840" cy="11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a:stCxn id="323" idx="3"/>
            <a:endCxn id="30" idx="1"/>
          </p:cNvCxnSpPr>
          <p:nvPr/>
        </p:nvCxnSpPr>
        <p:spPr>
          <a:xfrm>
            <a:off x="6867238" y="1636680"/>
            <a:ext cx="118694" cy="3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3" name="Process 43">
            <a:extLst>
              <a:ext uri="{FF2B5EF4-FFF2-40B4-BE49-F238E27FC236}">
                <a16:creationId xmlns:a16="http://schemas.microsoft.com/office/drawing/2014/main" id="{37F0D4E7-A22E-E343-A9E0-AA8ECC8FA64D}"/>
              </a:ext>
            </a:extLst>
          </p:cNvPr>
          <p:cNvSpPr/>
          <p:nvPr/>
        </p:nvSpPr>
        <p:spPr>
          <a:xfrm>
            <a:off x="7686719" y="1584928"/>
            <a:ext cx="596628" cy="118163"/>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&amp; buy snack</a:t>
            </a:r>
          </a:p>
        </p:txBody>
      </p:sp>
      <p:cxnSp>
        <p:nvCxnSpPr>
          <p:cNvPr id="335" name="Straight Arrow Connector 334"/>
          <p:cNvCxnSpPr>
            <a:stCxn id="30" idx="3"/>
            <a:endCxn id="333" idx="1"/>
          </p:cNvCxnSpPr>
          <p:nvPr/>
        </p:nvCxnSpPr>
        <p:spPr>
          <a:xfrm>
            <a:off x="7557746" y="1640420"/>
            <a:ext cx="128973" cy="3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7" name="Process 44">
            <a:extLst>
              <a:ext uri="{FF2B5EF4-FFF2-40B4-BE49-F238E27FC236}">
                <a16:creationId xmlns:a16="http://schemas.microsoft.com/office/drawing/2014/main" id="{E90DCEB4-C190-A548-B39F-9DC90F9F985B}"/>
              </a:ext>
            </a:extLst>
          </p:cNvPr>
          <p:cNvSpPr/>
          <p:nvPr/>
        </p:nvSpPr>
        <p:spPr>
          <a:xfrm>
            <a:off x="8440205" y="1584928"/>
            <a:ext cx="718452" cy="11816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Attend Class/ Study</a:t>
            </a:r>
          </a:p>
        </p:txBody>
      </p:sp>
      <p:cxnSp>
        <p:nvCxnSpPr>
          <p:cNvPr id="339" name="Straight Arrow Connector 338"/>
          <p:cNvCxnSpPr>
            <a:stCxn id="333" idx="3"/>
            <a:endCxn id="337" idx="1"/>
          </p:cNvCxnSpPr>
          <p:nvPr/>
        </p:nvCxnSpPr>
        <p:spPr>
          <a:xfrm>
            <a:off x="8283347" y="1644010"/>
            <a:ext cx="1568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26" idx="2"/>
            <a:endCxn id="29" idx="0"/>
          </p:cNvCxnSpPr>
          <p:nvPr/>
        </p:nvCxnSpPr>
        <p:spPr>
          <a:xfrm>
            <a:off x="6070748" y="1998557"/>
            <a:ext cx="5140" cy="117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8" name="Alternate Process 12">
            <a:extLst>
              <a:ext uri="{FF2B5EF4-FFF2-40B4-BE49-F238E27FC236}">
                <a16:creationId xmlns:a16="http://schemas.microsoft.com/office/drawing/2014/main" id="{BB78257B-EB62-2542-A71F-6ACE53B09E38}"/>
              </a:ext>
            </a:extLst>
          </p:cNvPr>
          <p:cNvSpPr/>
          <p:nvPr/>
        </p:nvSpPr>
        <p:spPr>
          <a:xfrm>
            <a:off x="5931341" y="299858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360" name="Straight Arrow Connector 359"/>
          <p:cNvCxnSpPr>
            <a:stCxn id="351" idx="2"/>
            <a:endCxn id="358" idx="0"/>
          </p:cNvCxnSpPr>
          <p:nvPr/>
        </p:nvCxnSpPr>
        <p:spPr>
          <a:xfrm flipH="1">
            <a:off x="6077857" y="2900803"/>
            <a:ext cx="2570" cy="9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2" name="Alternate Process 12">
            <a:extLst>
              <a:ext uri="{FF2B5EF4-FFF2-40B4-BE49-F238E27FC236}">
                <a16:creationId xmlns:a16="http://schemas.microsoft.com/office/drawing/2014/main" id="{BB78257B-EB62-2542-A71F-6ACE53B09E38}"/>
              </a:ext>
            </a:extLst>
          </p:cNvPr>
          <p:cNvSpPr/>
          <p:nvPr/>
        </p:nvSpPr>
        <p:spPr>
          <a:xfrm>
            <a:off x="6646548" y="2688746"/>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64" name="Straight Arrow Connector 363"/>
          <p:cNvCxnSpPr>
            <a:stCxn id="351" idx="3"/>
            <a:endCxn id="362" idx="1"/>
          </p:cNvCxnSpPr>
          <p:nvPr/>
        </p:nvCxnSpPr>
        <p:spPr>
          <a:xfrm flipV="1">
            <a:off x="6480666" y="2740498"/>
            <a:ext cx="165882" cy="5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6" name="Process 44">
            <a:extLst>
              <a:ext uri="{FF2B5EF4-FFF2-40B4-BE49-F238E27FC236}">
                <a16:creationId xmlns:a16="http://schemas.microsoft.com/office/drawing/2014/main" id="{E90DCEB4-C190-A548-B39F-9DC90F9F985B}"/>
              </a:ext>
            </a:extLst>
          </p:cNvPr>
          <p:cNvSpPr/>
          <p:nvPr/>
        </p:nvSpPr>
        <p:spPr>
          <a:xfrm>
            <a:off x="7043729" y="2688882"/>
            <a:ext cx="518860" cy="117478"/>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Shopping</a:t>
            </a:r>
          </a:p>
        </p:txBody>
      </p:sp>
      <p:cxnSp>
        <p:nvCxnSpPr>
          <p:cNvPr id="368" name="Straight Arrow Connector 367"/>
          <p:cNvCxnSpPr>
            <a:stCxn id="362" idx="3"/>
            <a:endCxn id="366" idx="1"/>
          </p:cNvCxnSpPr>
          <p:nvPr/>
        </p:nvCxnSpPr>
        <p:spPr>
          <a:xfrm>
            <a:off x="6939580" y="2740498"/>
            <a:ext cx="104149" cy="7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0" name="Decision 37">
            <a:extLst>
              <a:ext uri="{FF2B5EF4-FFF2-40B4-BE49-F238E27FC236}">
                <a16:creationId xmlns:a16="http://schemas.microsoft.com/office/drawing/2014/main" id="{808E584E-D3AE-2D4E-80EC-10E0AAF76540}"/>
              </a:ext>
            </a:extLst>
          </p:cNvPr>
          <p:cNvSpPr/>
          <p:nvPr/>
        </p:nvSpPr>
        <p:spPr>
          <a:xfrm>
            <a:off x="7691258" y="2598113"/>
            <a:ext cx="716872" cy="31011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Treat myself?</a:t>
            </a:r>
          </a:p>
        </p:txBody>
      </p:sp>
      <p:cxnSp>
        <p:nvCxnSpPr>
          <p:cNvPr id="372" name="Straight Arrow Connector 371"/>
          <p:cNvCxnSpPr>
            <a:stCxn id="366" idx="3"/>
            <a:endCxn id="370" idx="1"/>
          </p:cNvCxnSpPr>
          <p:nvPr/>
        </p:nvCxnSpPr>
        <p:spPr>
          <a:xfrm>
            <a:off x="7562589" y="2747621"/>
            <a:ext cx="128669" cy="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4" name="Alternate Process 12">
            <a:extLst>
              <a:ext uri="{FF2B5EF4-FFF2-40B4-BE49-F238E27FC236}">
                <a16:creationId xmlns:a16="http://schemas.microsoft.com/office/drawing/2014/main" id="{BB78257B-EB62-2542-A71F-6ACE53B09E38}"/>
              </a:ext>
            </a:extLst>
          </p:cNvPr>
          <p:cNvSpPr/>
          <p:nvPr/>
        </p:nvSpPr>
        <p:spPr>
          <a:xfrm>
            <a:off x="8575842" y="2698939"/>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cxnSp>
        <p:nvCxnSpPr>
          <p:cNvPr id="378" name="Straight Arrow Connector 377"/>
          <p:cNvCxnSpPr>
            <a:stCxn id="370" idx="3"/>
            <a:endCxn id="374" idx="1"/>
          </p:cNvCxnSpPr>
          <p:nvPr/>
        </p:nvCxnSpPr>
        <p:spPr>
          <a:xfrm flipV="1">
            <a:off x="8408130" y="2750691"/>
            <a:ext cx="167712" cy="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p:cNvCxnSpPr>
            <a:stCxn id="374" idx="3"/>
            <a:endCxn id="395" idx="1"/>
          </p:cNvCxnSpPr>
          <p:nvPr/>
        </p:nvCxnSpPr>
        <p:spPr>
          <a:xfrm>
            <a:off x="8868874" y="2750691"/>
            <a:ext cx="103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p:cNvCxnSpPr>
            <a:stCxn id="358" idx="2"/>
            <a:endCxn id="405" idx="0"/>
          </p:cNvCxnSpPr>
          <p:nvPr/>
        </p:nvCxnSpPr>
        <p:spPr>
          <a:xfrm>
            <a:off x="6077857" y="3102091"/>
            <a:ext cx="2570" cy="9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9" name="Alternate Process 12">
            <a:extLst>
              <a:ext uri="{FF2B5EF4-FFF2-40B4-BE49-F238E27FC236}">
                <a16:creationId xmlns:a16="http://schemas.microsoft.com/office/drawing/2014/main" id="{BB78257B-EB62-2542-A71F-6ACE53B09E38}"/>
              </a:ext>
            </a:extLst>
          </p:cNvPr>
          <p:cNvSpPr/>
          <p:nvPr/>
        </p:nvSpPr>
        <p:spPr>
          <a:xfrm>
            <a:off x="6638092" y="3263899"/>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410" name="Alternate Process 12">
            <a:extLst>
              <a:ext uri="{FF2B5EF4-FFF2-40B4-BE49-F238E27FC236}">
                <a16:creationId xmlns:a16="http://schemas.microsoft.com/office/drawing/2014/main" id="{BB78257B-EB62-2542-A71F-6ACE53B09E38}"/>
              </a:ext>
            </a:extLst>
          </p:cNvPr>
          <p:cNvSpPr/>
          <p:nvPr/>
        </p:nvSpPr>
        <p:spPr>
          <a:xfrm>
            <a:off x="5933911" y="3546927"/>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412" name="Straight Arrow Connector 411"/>
          <p:cNvCxnSpPr>
            <a:stCxn id="405" idx="3"/>
            <a:endCxn id="409" idx="1"/>
          </p:cNvCxnSpPr>
          <p:nvPr/>
        </p:nvCxnSpPr>
        <p:spPr>
          <a:xfrm flipV="1">
            <a:off x="6457240" y="3315651"/>
            <a:ext cx="180852"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Straight Arrow Connector 415"/>
          <p:cNvCxnSpPr>
            <a:stCxn id="405" idx="2"/>
            <a:endCxn id="410" idx="0"/>
          </p:cNvCxnSpPr>
          <p:nvPr/>
        </p:nvCxnSpPr>
        <p:spPr>
          <a:xfrm>
            <a:off x="6080427" y="3431010"/>
            <a:ext cx="0" cy="11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p:cNvCxnSpPr>
            <a:stCxn id="409" idx="3"/>
            <a:endCxn id="89" idx="1"/>
          </p:cNvCxnSpPr>
          <p:nvPr/>
        </p:nvCxnSpPr>
        <p:spPr>
          <a:xfrm>
            <a:off x="6931124" y="3315651"/>
            <a:ext cx="115689" cy="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5" name="Process 44">
            <a:extLst>
              <a:ext uri="{FF2B5EF4-FFF2-40B4-BE49-F238E27FC236}">
                <a16:creationId xmlns:a16="http://schemas.microsoft.com/office/drawing/2014/main" id="{E90DCEB4-C190-A548-B39F-9DC90F9F985B}"/>
              </a:ext>
            </a:extLst>
          </p:cNvPr>
          <p:cNvSpPr/>
          <p:nvPr/>
        </p:nvSpPr>
        <p:spPr>
          <a:xfrm>
            <a:off x="7660024" y="3262497"/>
            <a:ext cx="784720" cy="120964"/>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Go to event/socialize</a:t>
            </a:r>
          </a:p>
        </p:txBody>
      </p:sp>
      <p:cxnSp>
        <p:nvCxnSpPr>
          <p:cNvPr id="427" name="Straight Arrow Connector 426"/>
          <p:cNvCxnSpPr>
            <a:stCxn id="89" idx="3"/>
            <a:endCxn id="425" idx="1"/>
          </p:cNvCxnSpPr>
          <p:nvPr/>
        </p:nvCxnSpPr>
        <p:spPr>
          <a:xfrm>
            <a:off x="7516696" y="3315876"/>
            <a:ext cx="143328" cy="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p:cNvCxnSpPr>
            <a:stCxn id="410" idx="2"/>
            <a:endCxn id="433" idx="0"/>
          </p:cNvCxnSpPr>
          <p:nvPr/>
        </p:nvCxnSpPr>
        <p:spPr>
          <a:xfrm>
            <a:off x="6080427" y="3650431"/>
            <a:ext cx="1425" cy="10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7" name="Alternate Process 12">
            <a:extLst>
              <a:ext uri="{FF2B5EF4-FFF2-40B4-BE49-F238E27FC236}">
                <a16:creationId xmlns:a16="http://schemas.microsoft.com/office/drawing/2014/main" id="{BB78257B-EB62-2542-A71F-6ACE53B09E38}"/>
              </a:ext>
            </a:extLst>
          </p:cNvPr>
          <p:cNvSpPr/>
          <p:nvPr/>
        </p:nvSpPr>
        <p:spPr>
          <a:xfrm>
            <a:off x="5281192" y="382548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Yes</a:t>
            </a:r>
          </a:p>
        </p:txBody>
      </p:sp>
      <p:sp>
        <p:nvSpPr>
          <p:cNvPr id="446" name="Alternate Process 12">
            <a:extLst>
              <a:ext uri="{FF2B5EF4-FFF2-40B4-BE49-F238E27FC236}">
                <a16:creationId xmlns:a16="http://schemas.microsoft.com/office/drawing/2014/main" id="{BB78257B-EB62-2542-A71F-6ACE53B09E38}"/>
              </a:ext>
            </a:extLst>
          </p:cNvPr>
          <p:cNvSpPr/>
          <p:nvPr/>
        </p:nvSpPr>
        <p:spPr>
          <a:xfrm>
            <a:off x="5935336" y="4086693"/>
            <a:ext cx="293032" cy="103504"/>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No</a:t>
            </a:r>
          </a:p>
        </p:txBody>
      </p:sp>
      <p:cxnSp>
        <p:nvCxnSpPr>
          <p:cNvPr id="448" name="Straight Arrow Connector 447"/>
          <p:cNvCxnSpPr>
            <a:stCxn id="433" idx="2"/>
            <a:endCxn id="446" idx="0"/>
          </p:cNvCxnSpPr>
          <p:nvPr/>
        </p:nvCxnSpPr>
        <p:spPr>
          <a:xfrm>
            <a:off x="6081852" y="3989577"/>
            <a:ext cx="0" cy="9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0" name="Process 44">
            <a:extLst>
              <a:ext uri="{FF2B5EF4-FFF2-40B4-BE49-F238E27FC236}">
                <a16:creationId xmlns:a16="http://schemas.microsoft.com/office/drawing/2014/main" id="{E90DCEB4-C190-A548-B39F-9DC90F9F985B}"/>
              </a:ext>
            </a:extLst>
          </p:cNvPr>
          <p:cNvSpPr/>
          <p:nvPr/>
        </p:nvSpPr>
        <p:spPr>
          <a:xfrm>
            <a:off x="5783208" y="4309256"/>
            <a:ext cx="597287" cy="1198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Drive Home</a:t>
            </a:r>
          </a:p>
        </p:txBody>
      </p:sp>
      <p:cxnSp>
        <p:nvCxnSpPr>
          <p:cNvPr id="454" name="Straight Arrow Connector 453"/>
          <p:cNvCxnSpPr>
            <a:stCxn id="446" idx="2"/>
            <a:endCxn id="450" idx="0"/>
          </p:cNvCxnSpPr>
          <p:nvPr/>
        </p:nvCxnSpPr>
        <p:spPr>
          <a:xfrm>
            <a:off x="6081852" y="4190197"/>
            <a:ext cx="0" cy="119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a:stCxn id="450" idx="2"/>
            <a:endCxn id="458" idx="0"/>
          </p:cNvCxnSpPr>
          <p:nvPr/>
        </p:nvCxnSpPr>
        <p:spPr>
          <a:xfrm>
            <a:off x="6081852" y="4429123"/>
            <a:ext cx="0" cy="12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a:stCxn id="458" idx="2"/>
            <a:endCxn id="459" idx="0"/>
          </p:cNvCxnSpPr>
          <p:nvPr/>
        </p:nvCxnSpPr>
        <p:spPr>
          <a:xfrm>
            <a:off x="6081852" y="4678144"/>
            <a:ext cx="0" cy="100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Elbow Connector 472"/>
          <p:cNvCxnSpPr>
            <a:stCxn id="44" idx="1"/>
            <a:endCxn id="45" idx="1"/>
          </p:cNvCxnSpPr>
          <p:nvPr/>
        </p:nvCxnSpPr>
        <p:spPr>
          <a:xfrm rot="10800000" flipH="1" flipV="1">
            <a:off x="1192866" y="2197470"/>
            <a:ext cx="1275019" cy="520385"/>
          </a:xfrm>
          <a:prstGeom prst="bentConnector3">
            <a:avLst>
              <a:gd name="adj1" fmla="val -179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a:stCxn id="433" idx="1"/>
            <a:endCxn id="437" idx="3"/>
          </p:cNvCxnSpPr>
          <p:nvPr/>
        </p:nvCxnSpPr>
        <p:spPr>
          <a:xfrm flipH="1">
            <a:off x="5574224" y="3874443"/>
            <a:ext cx="130815" cy="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a:cxnSpLocks/>
            <a:stCxn id="437" idx="1"/>
          </p:cNvCxnSpPr>
          <p:nvPr/>
        </p:nvCxnSpPr>
        <p:spPr>
          <a:xfrm flipH="1">
            <a:off x="5126924" y="3877235"/>
            <a:ext cx="154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Elbow Connector 488"/>
          <p:cNvCxnSpPr>
            <a:stCxn id="337" idx="3"/>
            <a:endCxn id="433" idx="3"/>
          </p:cNvCxnSpPr>
          <p:nvPr/>
        </p:nvCxnSpPr>
        <p:spPr>
          <a:xfrm flipH="1">
            <a:off x="6458665" y="1644010"/>
            <a:ext cx="2699992" cy="2230433"/>
          </a:xfrm>
          <a:prstGeom prst="bentConnector3">
            <a:avLst>
              <a:gd name="adj1" fmla="val -84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Elbow Connector 491"/>
          <p:cNvCxnSpPr>
            <a:stCxn id="395" idx="3"/>
            <a:endCxn id="433" idx="3"/>
          </p:cNvCxnSpPr>
          <p:nvPr/>
        </p:nvCxnSpPr>
        <p:spPr>
          <a:xfrm flipH="1">
            <a:off x="6458665" y="2750691"/>
            <a:ext cx="3114513" cy="1123752"/>
          </a:xfrm>
          <a:prstGeom prst="bentConnector3">
            <a:avLst>
              <a:gd name="adj1" fmla="val -1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Elbow Connector 494"/>
          <p:cNvCxnSpPr>
            <a:stCxn id="425" idx="3"/>
            <a:endCxn id="433" idx="3"/>
          </p:cNvCxnSpPr>
          <p:nvPr/>
        </p:nvCxnSpPr>
        <p:spPr>
          <a:xfrm flipH="1">
            <a:off x="6458665" y="3322979"/>
            <a:ext cx="1986079" cy="551464"/>
          </a:xfrm>
          <a:prstGeom prst="bentConnector3">
            <a:avLst>
              <a:gd name="adj1" fmla="val -115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Elbow Connector 499"/>
          <p:cNvCxnSpPr>
            <a:stCxn id="288" idx="2"/>
            <a:endCxn id="68" idx="3"/>
          </p:cNvCxnSpPr>
          <p:nvPr/>
        </p:nvCxnSpPr>
        <p:spPr>
          <a:xfrm rot="5400000">
            <a:off x="3307943" y="4956597"/>
            <a:ext cx="477084" cy="9400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01" name="TextBox 500"/>
          <p:cNvSpPr txBox="1"/>
          <p:nvPr/>
        </p:nvSpPr>
        <p:spPr>
          <a:xfrm>
            <a:off x="6493829" y="4258627"/>
            <a:ext cx="5595074" cy="2336024"/>
          </a:xfrm>
          <a:prstGeom prst="rect">
            <a:avLst/>
          </a:prstGeom>
          <a:noFill/>
        </p:spPr>
        <p:txBody>
          <a:bodyPr wrap="square" rtlCol="0">
            <a:spAutoFit/>
          </a:bodyPr>
          <a:lstStyle/>
          <a:p>
            <a:pPr>
              <a:lnSpc>
                <a:spcPct val="90000"/>
              </a:lnSpc>
            </a:pPr>
            <a:r>
              <a:rPr lang="en-US" sz="1600" dirty="0"/>
              <a:t>I utilized a process map to understand my current process and analyze my daily activities. </a:t>
            </a:r>
          </a:p>
          <a:p>
            <a:pPr>
              <a:lnSpc>
                <a:spcPct val="90000"/>
              </a:lnSpc>
            </a:pPr>
            <a:endParaRPr lang="en-US" sz="800" dirty="0"/>
          </a:p>
          <a:p>
            <a:pPr>
              <a:lnSpc>
                <a:spcPct val="90000"/>
              </a:lnSpc>
            </a:pPr>
            <a:r>
              <a:rPr lang="en-US" sz="1600" dirty="0"/>
              <a:t>It shows that I have a tendency to try to make a snack run after lunch, before attending class or studying, and before heading home during the weekdays.  During the weekends, I tend to fit a snack run before class or studying and before heading home. This is probably due to myself trying to limit the number of snacks laying around to avoid tempting to eat it, which then leads to time and additional dollars spent on multiple snack purchases. </a:t>
            </a:r>
          </a:p>
          <a:p>
            <a:pPr>
              <a:lnSpc>
                <a:spcPct val="90000"/>
              </a:lnSpc>
            </a:pPr>
            <a:endParaRPr lang="en-US" sz="900" dirty="0"/>
          </a:p>
        </p:txBody>
      </p:sp>
      <p:sp>
        <p:nvSpPr>
          <p:cNvPr id="503" name="Oval Callout 502"/>
          <p:cNvSpPr/>
          <p:nvPr/>
        </p:nvSpPr>
        <p:spPr>
          <a:xfrm>
            <a:off x="0" y="816219"/>
            <a:ext cx="2423378" cy="890243"/>
          </a:xfrm>
          <a:prstGeom prst="wedgeEllipseCallout">
            <a:avLst>
              <a:gd name="adj1" fmla="val 9218"/>
              <a:gd name="adj2" fmla="val 92125"/>
            </a:avLst>
          </a:prstGeom>
          <a:solidFill>
            <a:schemeClr val="accent2"/>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dirty="0"/>
              <a:t>Too many  snack runs. Not efficient use of time and multiple trips are adding up to more money.</a:t>
            </a:r>
          </a:p>
        </p:txBody>
      </p:sp>
      <p:sp>
        <p:nvSpPr>
          <p:cNvPr id="135" name="Process 134">
            <a:extLst>
              <a:ext uri="{FF2B5EF4-FFF2-40B4-BE49-F238E27FC236}">
                <a16:creationId xmlns:a16="http://schemas.microsoft.com/office/drawing/2014/main" id="{95A18533-B15A-1443-806E-DE2D1849F850}"/>
              </a:ext>
            </a:extLst>
          </p:cNvPr>
          <p:cNvSpPr/>
          <p:nvPr/>
        </p:nvSpPr>
        <p:spPr>
          <a:xfrm>
            <a:off x="5777684" y="2360094"/>
            <a:ext cx="596407" cy="133477"/>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Gas if needed</a:t>
            </a:r>
          </a:p>
        </p:txBody>
      </p:sp>
      <p:cxnSp>
        <p:nvCxnSpPr>
          <p:cNvPr id="8" name="Straight Arrow Connector 7">
            <a:extLst>
              <a:ext uri="{FF2B5EF4-FFF2-40B4-BE49-F238E27FC236}">
                <a16:creationId xmlns:a16="http://schemas.microsoft.com/office/drawing/2014/main" id="{845758E5-C49F-F041-ACA2-287918C90EFE}"/>
              </a:ext>
            </a:extLst>
          </p:cNvPr>
          <p:cNvCxnSpPr>
            <a:stCxn id="29" idx="2"/>
            <a:endCxn id="135" idx="0"/>
          </p:cNvCxnSpPr>
          <p:nvPr/>
        </p:nvCxnSpPr>
        <p:spPr>
          <a:xfrm>
            <a:off x="6075888" y="2249221"/>
            <a:ext cx="0" cy="110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DCE326-6747-C443-8AC8-1A04CBA56C3D}"/>
              </a:ext>
            </a:extLst>
          </p:cNvPr>
          <p:cNvCxnSpPr>
            <a:stCxn id="135" idx="2"/>
            <a:endCxn id="351" idx="0"/>
          </p:cNvCxnSpPr>
          <p:nvPr/>
        </p:nvCxnSpPr>
        <p:spPr>
          <a:xfrm>
            <a:off x="6075888" y="2493571"/>
            <a:ext cx="4539" cy="9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23ECE2AB-A9E2-6C40-881C-16F70D21F298}"/>
              </a:ext>
            </a:extLst>
          </p:cNvPr>
          <p:cNvCxnSpPr>
            <a:stCxn id="97" idx="2"/>
            <a:endCxn id="450" idx="1"/>
          </p:cNvCxnSpPr>
          <p:nvPr/>
        </p:nvCxnSpPr>
        <p:spPr>
          <a:xfrm rot="16200000" flipH="1">
            <a:off x="5087829" y="3673810"/>
            <a:ext cx="423429" cy="9673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95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0EF944-038F-6646-BAFB-7E5D0CE3E271}"/>
              </a:ext>
            </a:extLst>
          </p:cNvPr>
          <p:cNvPicPr>
            <a:picLocks noChangeAspect="1"/>
          </p:cNvPicPr>
          <p:nvPr/>
        </p:nvPicPr>
        <p:blipFill>
          <a:blip r:embed="rId3"/>
          <a:stretch>
            <a:fillRect/>
          </a:stretch>
        </p:blipFill>
        <p:spPr>
          <a:xfrm>
            <a:off x="502920" y="883920"/>
            <a:ext cx="11186160" cy="5803426"/>
          </a:xfrm>
          <a:prstGeom prst="rect">
            <a:avLst/>
          </a:prstGeom>
        </p:spPr>
      </p:pic>
      <p:sp>
        <p:nvSpPr>
          <p:cNvPr id="2" name="Title 1">
            <a:extLst>
              <a:ext uri="{FF2B5EF4-FFF2-40B4-BE49-F238E27FC236}">
                <a16:creationId xmlns:a16="http://schemas.microsoft.com/office/drawing/2014/main" id="{E37D25B1-DF8C-1B46-BD42-2C1D48F9B651}"/>
              </a:ext>
            </a:extLst>
          </p:cNvPr>
          <p:cNvSpPr>
            <a:spLocks noGrp="1"/>
          </p:cNvSpPr>
          <p:nvPr>
            <p:ph type="title"/>
          </p:nvPr>
        </p:nvSpPr>
        <p:spPr>
          <a:xfrm>
            <a:off x="0" y="0"/>
            <a:ext cx="12192000" cy="771525"/>
          </a:xfrm>
          <a:solidFill>
            <a:schemeClr val="accent1">
              <a:lumMod val="50000"/>
            </a:schemeClr>
          </a:solidFill>
        </p:spPr>
        <p:txBody>
          <a:bodyPr>
            <a:normAutofit/>
          </a:bodyPr>
          <a:lstStyle/>
          <a:p>
            <a:r>
              <a:rPr lang="en-US" sz="3200" b="1" dirty="0">
                <a:solidFill>
                  <a:schemeClr val="bg1"/>
                </a:solidFill>
                <a:latin typeface="+mn-lt"/>
              </a:rPr>
              <a:t>Data Measurement Plan</a:t>
            </a:r>
          </a:p>
        </p:txBody>
      </p:sp>
    </p:spTree>
    <p:extLst>
      <p:ext uri="{BB962C8B-B14F-4D97-AF65-F5344CB8AC3E}">
        <p14:creationId xmlns:p14="http://schemas.microsoft.com/office/powerpoint/2010/main" val="348211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E37D25B1-DF8C-1B46-BD42-2C1D48F9B651}"/>
              </a:ext>
            </a:extLst>
          </p:cNvPr>
          <p:cNvSpPr>
            <a:spLocks noGrp="1"/>
          </p:cNvSpPr>
          <p:nvPr>
            <p:ph type="title"/>
          </p:nvPr>
        </p:nvSpPr>
        <p:spPr>
          <a:xfrm>
            <a:off x="330623" y="174739"/>
            <a:ext cx="10515600" cy="653447"/>
          </a:xfrm>
        </p:spPr>
        <p:txBody>
          <a:bodyPr>
            <a:normAutofit/>
          </a:bodyPr>
          <a:lstStyle/>
          <a:p>
            <a:r>
              <a:rPr lang="en-US" sz="3200" b="1" u="sng" dirty="0">
                <a:latin typeface="+mn-lt"/>
                <a:ea typeface="Cambria Math" panose="02040503050406030204" pitchFamily="18" charset="0"/>
              </a:rPr>
              <a:t>Data Collection Method</a:t>
            </a:r>
          </a:p>
        </p:txBody>
      </p:sp>
      <p:sp>
        <p:nvSpPr>
          <p:cNvPr id="9" name="Title 1">
            <a:extLst>
              <a:ext uri="{FF2B5EF4-FFF2-40B4-BE49-F238E27FC236}">
                <a16:creationId xmlns:a16="http://schemas.microsoft.com/office/drawing/2014/main" id="{092E37FA-F59A-A74A-B780-5A48539C0CC8}"/>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Data Collection Method</a:t>
            </a:r>
          </a:p>
        </p:txBody>
      </p:sp>
      <p:sp>
        <p:nvSpPr>
          <p:cNvPr id="10" name="Title 1">
            <a:extLst>
              <a:ext uri="{FF2B5EF4-FFF2-40B4-BE49-F238E27FC236}">
                <a16:creationId xmlns:a16="http://schemas.microsoft.com/office/drawing/2014/main" id="{8D359581-54E5-294B-BF35-359A1BCAB67B}"/>
              </a:ext>
            </a:extLst>
          </p:cNvPr>
          <p:cNvSpPr txBox="1">
            <a:spLocks/>
          </p:cNvSpPr>
          <p:nvPr/>
        </p:nvSpPr>
        <p:spPr>
          <a:xfrm>
            <a:off x="266700" y="771525"/>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COLLECTION METHOD</a:t>
            </a:r>
          </a:p>
        </p:txBody>
      </p:sp>
      <p:sp>
        <p:nvSpPr>
          <p:cNvPr id="11" name="Content Placeholder 2">
            <a:extLst>
              <a:ext uri="{FF2B5EF4-FFF2-40B4-BE49-F238E27FC236}">
                <a16:creationId xmlns:a16="http://schemas.microsoft.com/office/drawing/2014/main" id="{0AD74EC9-601A-D64A-AAEC-9F71EF42520F}"/>
              </a:ext>
            </a:extLst>
          </p:cNvPr>
          <p:cNvSpPr txBox="1">
            <a:spLocks/>
          </p:cNvSpPr>
          <p:nvPr/>
        </p:nvSpPr>
        <p:spPr>
          <a:xfrm>
            <a:off x="266700" y="1424972"/>
            <a:ext cx="4991099" cy="4946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Data was collected each day from Sunday, April 15, 2018 to Wednesday June 13, 2018 for both continuous and discrete data. The first 30 days of data were before the process improvement and the last 30 days of data were after the process improvement. </a:t>
            </a:r>
          </a:p>
          <a:p>
            <a:pPr marL="0" indent="0">
              <a:buNone/>
            </a:pPr>
            <a:r>
              <a:rPr lang="en-US" sz="1600" dirty="0"/>
              <a:t>Total dollars spent each day were exported from my Chase Bank Statements at the transaction level into Excel. Cash transactions were recorded into the same Excel each day. Each transaction was coded manually based on 7 spending activities for each day, else it was removed from the dataset. </a:t>
            </a:r>
          </a:p>
          <a:p>
            <a:pPr marL="0" indent="0">
              <a:buNone/>
            </a:pPr>
            <a:r>
              <a:rPr lang="en-US" sz="1600" dirty="0"/>
              <a:t>Minutes spent on the 7 spending activities were recorded each day on a Google Sheet, which was easily accessible on my iPhone. At the end of the data collection period, I copied the data to Excel for data analysis. </a:t>
            </a:r>
          </a:p>
          <a:p>
            <a:pPr marL="0" indent="0">
              <a:buNone/>
            </a:pPr>
            <a:r>
              <a:rPr lang="en-US" sz="1600" dirty="0"/>
              <a:t>For Weekday, I created an autofill in Excel based on the transaction date to return the value 1 if the transaction date is a weekday and 0 if the transaction date is not a weekday, which also meant it was a weekend. </a:t>
            </a:r>
          </a:p>
        </p:txBody>
      </p:sp>
      <p:sp>
        <p:nvSpPr>
          <p:cNvPr id="12" name="Rounded Rectangle 11">
            <a:extLst>
              <a:ext uri="{FF2B5EF4-FFF2-40B4-BE49-F238E27FC236}">
                <a16:creationId xmlns:a16="http://schemas.microsoft.com/office/drawing/2014/main" id="{F53D37DF-5C9A-1F4B-9D21-09F804C72C09}"/>
              </a:ext>
            </a:extLst>
          </p:cNvPr>
          <p:cNvSpPr/>
          <p:nvPr/>
        </p:nvSpPr>
        <p:spPr>
          <a:xfrm>
            <a:off x="6395232" y="878771"/>
            <a:ext cx="5390368"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Continuous Data – 13 Variables</a:t>
            </a:r>
          </a:p>
        </p:txBody>
      </p:sp>
      <p:sp>
        <p:nvSpPr>
          <p:cNvPr id="14" name="Rounded Rectangle 13">
            <a:extLst>
              <a:ext uri="{FF2B5EF4-FFF2-40B4-BE49-F238E27FC236}">
                <a16:creationId xmlns:a16="http://schemas.microsoft.com/office/drawing/2014/main" id="{DC798D0E-BEAF-4942-A5A9-BCEC0362970D}"/>
              </a:ext>
            </a:extLst>
          </p:cNvPr>
          <p:cNvSpPr/>
          <p:nvPr/>
        </p:nvSpPr>
        <p:spPr>
          <a:xfrm>
            <a:off x="6507884" y="5089048"/>
            <a:ext cx="5103751"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Discrete Data – 1 Variable</a:t>
            </a:r>
          </a:p>
        </p:txBody>
      </p:sp>
      <p:sp>
        <p:nvSpPr>
          <p:cNvPr id="15" name="Content Placeholder 2">
            <a:extLst>
              <a:ext uri="{FF2B5EF4-FFF2-40B4-BE49-F238E27FC236}">
                <a16:creationId xmlns:a16="http://schemas.microsoft.com/office/drawing/2014/main" id="{BC4F79BD-A53D-1C43-B3AB-E56EF7C93463}"/>
              </a:ext>
            </a:extLst>
          </p:cNvPr>
          <p:cNvSpPr txBox="1">
            <a:spLocks/>
          </p:cNvSpPr>
          <p:nvPr/>
        </p:nvSpPr>
        <p:spPr>
          <a:xfrm>
            <a:off x="6507884" y="1543051"/>
            <a:ext cx="5277716" cy="3536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Based on the current process map, I decided to record and track the time spent each day on the following spending activities: </a:t>
            </a:r>
          </a:p>
          <a:p>
            <a:pPr marL="0" indent="0">
              <a:lnSpc>
                <a:spcPct val="100000"/>
              </a:lnSpc>
              <a:buNone/>
            </a:pPr>
            <a:r>
              <a:rPr lang="en-US" sz="1400" b="1" dirty="0"/>
              <a:t>Minutes Spent on Shopping for Event (X1), Snack Runs (X2), Self Gifting (X3), Socializing(X4), Groceries (X5), Meals (X6), and Gas (X7).</a:t>
            </a:r>
          </a:p>
          <a:p>
            <a:pPr marL="0" indent="0">
              <a:lnSpc>
                <a:spcPct val="100000"/>
              </a:lnSpc>
              <a:buNone/>
            </a:pPr>
            <a:r>
              <a:rPr lang="en-US" sz="1400" dirty="0"/>
              <a:t>Also, since my project is focused on daily spending, I recorded </a:t>
            </a:r>
            <a:r>
              <a:rPr lang="en-US" sz="1400" b="1" dirty="0"/>
              <a:t>Total Dollars Spent (Y) </a:t>
            </a:r>
            <a:r>
              <a:rPr lang="en-US" sz="1400" dirty="0"/>
              <a:t>for</a:t>
            </a:r>
            <a:r>
              <a:rPr lang="en-US" sz="1400" b="1" dirty="0"/>
              <a:t> </a:t>
            </a:r>
            <a:r>
              <a:rPr lang="en-US" sz="1400" dirty="0"/>
              <a:t>each day excluding expenses made on payments, bills, subscriptions, and medical expenses. </a:t>
            </a:r>
          </a:p>
          <a:p>
            <a:pPr marL="0" indent="0">
              <a:lnSpc>
                <a:spcPct val="100000"/>
              </a:lnSpc>
              <a:buNone/>
            </a:pPr>
            <a:r>
              <a:rPr lang="en-US" sz="1400" dirty="0"/>
              <a:t>Since I collected the total dollars spent each day at the transaction level, I categorized transaction by the 7 spending activities that have been identified: </a:t>
            </a:r>
          </a:p>
          <a:p>
            <a:pPr marL="0" indent="0">
              <a:lnSpc>
                <a:spcPct val="100000"/>
              </a:lnSpc>
              <a:buNone/>
            </a:pPr>
            <a:r>
              <a:rPr lang="en-US" sz="1400" b="1" dirty="0"/>
              <a:t>Dollars Spent on Shopping for Event (X8), Snack Runs (X9), Self Gifting (X10), Socializing (X11), Groceries (X12), Meals (X13), and Gas (X14</a:t>
            </a:r>
            <a:r>
              <a:rPr lang="en-US" sz="1400" dirty="0"/>
              <a:t>).   </a:t>
            </a:r>
          </a:p>
          <a:p>
            <a:pPr marL="0" indent="0">
              <a:buNone/>
            </a:pPr>
            <a:endParaRPr lang="en-US" sz="1400" dirty="0"/>
          </a:p>
        </p:txBody>
      </p:sp>
      <p:sp>
        <p:nvSpPr>
          <p:cNvPr id="18" name="Content Placeholder 2">
            <a:extLst>
              <a:ext uri="{FF2B5EF4-FFF2-40B4-BE49-F238E27FC236}">
                <a16:creationId xmlns:a16="http://schemas.microsoft.com/office/drawing/2014/main" id="{40FA2DAE-1471-5840-A506-D06F44FCC4F2}"/>
              </a:ext>
            </a:extLst>
          </p:cNvPr>
          <p:cNvSpPr txBox="1">
            <a:spLocks/>
          </p:cNvSpPr>
          <p:nvPr/>
        </p:nvSpPr>
        <p:spPr>
          <a:xfrm>
            <a:off x="6507884" y="5919738"/>
            <a:ext cx="5277716" cy="1056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Since my daily routine differs on the Weekday versus Weekends, I added a discrete variable </a:t>
            </a:r>
            <a:r>
              <a:rPr lang="en-US" sz="1400" b="1" dirty="0"/>
              <a:t>Weekday (X15) </a:t>
            </a:r>
          </a:p>
        </p:txBody>
      </p:sp>
    </p:spTree>
    <p:extLst>
      <p:ext uri="{BB962C8B-B14F-4D97-AF65-F5344CB8AC3E}">
        <p14:creationId xmlns:p14="http://schemas.microsoft.com/office/powerpoint/2010/main" val="106621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B35A97-F494-2542-AC1F-A8E7CF248F3D}"/>
              </a:ext>
            </a:extLst>
          </p:cNvPr>
          <p:cNvSpPr>
            <a:spLocks noGrp="1"/>
          </p:cNvSpPr>
          <p:nvPr>
            <p:ph idx="1"/>
          </p:nvPr>
        </p:nvSpPr>
        <p:spPr>
          <a:xfrm>
            <a:off x="266700" y="1428376"/>
            <a:ext cx="10515600" cy="447372"/>
          </a:xfrm>
        </p:spPr>
        <p:txBody>
          <a:bodyPr>
            <a:normAutofit/>
          </a:bodyPr>
          <a:lstStyle/>
          <a:p>
            <a:pPr marL="0" indent="0">
              <a:buNone/>
            </a:pPr>
            <a:r>
              <a:rPr lang="en-US" sz="1600" dirty="0"/>
              <a:t>The goal of this project is to reduce my daily spending by (-20%).</a:t>
            </a:r>
          </a:p>
        </p:txBody>
      </p:sp>
      <p:sp>
        <p:nvSpPr>
          <p:cNvPr id="6" name="Title 1">
            <a:extLst>
              <a:ext uri="{FF2B5EF4-FFF2-40B4-BE49-F238E27FC236}">
                <a16:creationId xmlns:a16="http://schemas.microsoft.com/office/drawing/2014/main" id="{A48A7311-CCB4-5141-A358-85FA8FA320C4}"/>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Success Measures</a:t>
            </a:r>
          </a:p>
        </p:txBody>
      </p:sp>
      <p:sp>
        <p:nvSpPr>
          <p:cNvPr id="8" name="Title 1">
            <a:extLst>
              <a:ext uri="{FF2B5EF4-FFF2-40B4-BE49-F238E27FC236}">
                <a16:creationId xmlns:a16="http://schemas.microsoft.com/office/drawing/2014/main" id="{DA70C47E-7A10-594D-B061-68F8441FAC5C}"/>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GOAL</a:t>
            </a:r>
          </a:p>
        </p:txBody>
      </p:sp>
      <p:sp>
        <p:nvSpPr>
          <p:cNvPr id="9" name="Title 1">
            <a:extLst>
              <a:ext uri="{FF2B5EF4-FFF2-40B4-BE49-F238E27FC236}">
                <a16:creationId xmlns:a16="http://schemas.microsoft.com/office/drawing/2014/main" id="{E1AFAB78-E614-1F4F-BD31-C7718803484F}"/>
              </a:ext>
            </a:extLst>
          </p:cNvPr>
          <p:cNvSpPr txBox="1">
            <a:spLocks/>
          </p:cNvSpPr>
          <p:nvPr/>
        </p:nvSpPr>
        <p:spPr>
          <a:xfrm>
            <a:off x="266700" y="1680988"/>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OPERATIONAL DEFINITIONS</a:t>
            </a:r>
          </a:p>
        </p:txBody>
      </p:sp>
      <p:sp>
        <p:nvSpPr>
          <p:cNvPr id="10" name="Content Placeholder 2">
            <a:extLst>
              <a:ext uri="{FF2B5EF4-FFF2-40B4-BE49-F238E27FC236}">
                <a16:creationId xmlns:a16="http://schemas.microsoft.com/office/drawing/2014/main" id="{095241DF-5F19-644A-A067-4485D39BC8DF}"/>
              </a:ext>
            </a:extLst>
          </p:cNvPr>
          <p:cNvSpPr txBox="1">
            <a:spLocks/>
          </p:cNvSpPr>
          <p:nvPr/>
        </p:nvSpPr>
        <p:spPr>
          <a:xfrm>
            <a:off x="313614" y="2383494"/>
            <a:ext cx="11524966" cy="3121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1600" dirty="0"/>
              <a:t>“Total Dollars Spent” (Y) is the dollars spent purchasing a final product from a merchant, store, or vendor, which can be categorized under the following spending activities: Shopping for Event (purchases made when shopping for event), Snack Runs (purchase made on snacks such as chips, crackers, drink, cookies, bars), Self Gifting (purchases made to treat myself), Socializing(purchase made when at a social even and spending time with people), Groceries (purchases made in a grocery store), Meals (purchase made for breakfast, </a:t>
            </a:r>
            <a:r>
              <a:rPr lang="en-US" sz="1600" dirty="0" err="1"/>
              <a:t>lunc</a:t>
            </a:r>
            <a:r>
              <a:rPr lang="en-US" sz="1600" dirty="0"/>
              <a:t>, or dinner), and Gas (purchases made on gas to refill car). This excludes dollars spent on bills, subscriptions, and medical expenses. </a:t>
            </a:r>
          </a:p>
          <a:p>
            <a:pPr marL="0" indent="0">
              <a:lnSpc>
                <a:spcPct val="100000"/>
              </a:lnSpc>
              <a:spcBef>
                <a:spcPts val="600"/>
              </a:spcBef>
              <a:buFont typeface="Arial" panose="020B0604020202020204" pitchFamily="34" charset="0"/>
              <a:buNone/>
            </a:pPr>
            <a:r>
              <a:rPr lang="en-US" sz="1600" dirty="0"/>
              <a:t>A “defect” is defined as total spending greater than $50 per day.</a:t>
            </a:r>
          </a:p>
          <a:p>
            <a:pPr marL="0" indent="0">
              <a:lnSpc>
                <a:spcPct val="100000"/>
              </a:lnSpc>
              <a:spcBef>
                <a:spcPts val="600"/>
              </a:spcBef>
              <a:buNone/>
            </a:pPr>
            <a:r>
              <a:rPr lang="en-US" sz="1600" dirty="0"/>
              <a:t>Minutes spent on Minutes Spent on Shopping for Event, Snack Runs , Self Gifting, Socializing, Groceries, Meals, and Gas are total minutes spent on each of the activities during the collection period for each day. </a:t>
            </a:r>
          </a:p>
          <a:p>
            <a:pPr marL="0" indent="0">
              <a:lnSpc>
                <a:spcPct val="100000"/>
              </a:lnSpc>
              <a:spcBef>
                <a:spcPts val="600"/>
              </a:spcBef>
              <a:buFont typeface="Arial" panose="020B0604020202020204" pitchFamily="34" charset="0"/>
              <a:buNone/>
            </a:pPr>
            <a:r>
              <a:rPr lang="en-US" sz="1600" dirty="0"/>
              <a:t>“Weekday” is a binary value based on the date the data is collected, where a value of 1 indicates a weekday and a value of 0 indicates not a weekday. A weekday is considered Monday, Tuesday, Wednesday, Thursday, and Friday. Saturday and Sunday is considered not a weekday.</a:t>
            </a:r>
          </a:p>
          <a:p>
            <a:pPr marL="0" indent="0">
              <a:lnSpc>
                <a:spcPct val="110000"/>
              </a:lnSpc>
              <a:spcBef>
                <a:spcPts val="600"/>
              </a:spcBef>
              <a:buFont typeface="Arial" panose="020B0604020202020204" pitchFamily="34" charset="0"/>
              <a:buNone/>
            </a:pPr>
            <a:endParaRPr lang="en-US" sz="1600" dirty="0">
              <a:solidFill>
                <a:srgbClr val="FF0000"/>
              </a:solidFill>
            </a:endParaRPr>
          </a:p>
          <a:p>
            <a:pPr marL="0" indent="0">
              <a:buFont typeface="Arial" panose="020B0604020202020204" pitchFamily="34" charset="0"/>
              <a:buNone/>
            </a:pPr>
            <a:r>
              <a:rPr lang="en-US" sz="1600" dirty="0"/>
              <a:t>  </a:t>
            </a:r>
          </a:p>
        </p:txBody>
      </p:sp>
      <p:sp>
        <p:nvSpPr>
          <p:cNvPr id="11" name="Title 1">
            <a:extLst>
              <a:ext uri="{FF2B5EF4-FFF2-40B4-BE49-F238E27FC236}">
                <a16:creationId xmlns:a16="http://schemas.microsoft.com/office/drawing/2014/main" id="{E1AFAB78-E614-1F4F-BD31-C7718803484F}"/>
              </a:ext>
            </a:extLst>
          </p:cNvPr>
          <p:cNvSpPr txBox="1">
            <a:spLocks/>
          </p:cNvSpPr>
          <p:nvPr/>
        </p:nvSpPr>
        <p:spPr>
          <a:xfrm>
            <a:off x="266700" y="5550373"/>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BASELINE</a:t>
            </a:r>
          </a:p>
        </p:txBody>
      </p:sp>
      <p:sp>
        <p:nvSpPr>
          <p:cNvPr id="12" name="Content Placeholder 2">
            <a:extLst>
              <a:ext uri="{FF2B5EF4-FFF2-40B4-BE49-F238E27FC236}">
                <a16:creationId xmlns:a16="http://schemas.microsoft.com/office/drawing/2014/main" id="{095241DF-5F19-644A-A067-4485D39BC8DF}"/>
              </a:ext>
            </a:extLst>
          </p:cNvPr>
          <p:cNvSpPr txBox="1">
            <a:spLocks/>
          </p:cNvSpPr>
          <p:nvPr/>
        </p:nvSpPr>
        <p:spPr>
          <a:xfrm>
            <a:off x="266700" y="6089112"/>
            <a:ext cx="12057228" cy="638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buNone/>
            </a:pPr>
            <a:r>
              <a:rPr lang="en-US" sz="1600" dirty="0"/>
              <a:t>Before the improvement, I spent a average of $50.38 per day on purchases; the SQL value was 2.0 with a DPMO 333333. </a:t>
            </a:r>
          </a:p>
        </p:txBody>
      </p:sp>
    </p:spTree>
    <p:extLst>
      <p:ext uri="{BB962C8B-B14F-4D97-AF65-F5344CB8AC3E}">
        <p14:creationId xmlns:p14="http://schemas.microsoft.com/office/powerpoint/2010/main" val="3218868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25B1-DF8C-1B46-BD42-2C1D48F9B651}"/>
              </a:ext>
            </a:extLst>
          </p:cNvPr>
          <p:cNvSpPr>
            <a:spLocks noGrp="1"/>
          </p:cNvSpPr>
          <p:nvPr>
            <p:ph type="title"/>
          </p:nvPr>
        </p:nvSpPr>
        <p:spPr>
          <a:xfrm>
            <a:off x="266700" y="771525"/>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SAMPLE SIZE</a:t>
            </a:r>
          </a:p>
        </p:txBody>
      </p:sp>
      <p:sp>
        <p:nvSpPr>
          <p:cNvPr id="4" name="Title 1">
            <a:extLst>
              <a:ext uri="{FF2B5EF4-FFF2-40B4-BE49-F238E27FC236}">
                <a16:creationId xmlns:a16="http://schemas.microsoft.com/office/drawing/2014/main" id="{C054E946-BFD2-D846-9331-8DD71EF9E515}"/>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Sample Size</a:t>
            </a:r>
          </a:p>
        </p:txBody>
      </p:sp>
      <p:sp>
        <p:nvSpPr>
          <p:cNvPr id="7" name="Content Placeholder 2">
            <a:extLst>
              <a:ext uri="{FF2B5EF4-FFF2-40B4-BE49-F238E27FC236}">
                <a16:creationId xmlns:a16="http://schemas.microsoft.com/office/drawing/2014/main" id="{627B7B2E-6D0C-3349-B998-FBEE3AC66D3D}"/>
              </a:ext>
            </a:extLst>
          </p:cNvPr>
          <p:cNvSpPr txBox="1">
            <a:spLocks/>
          </p:cNvSpPr>
          <p:nvPr/>
        </p:nvSpPr>
        <p:spPr>
          <a:xfrm>
            <a:off x="266699" y="1251868"/>
            <a:ext cx="6489702" cy="25543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The total sample size is 60: </a:t>
            </a:r>
          </a:p>
          <a:p>
            <a:pPr>
              <a:lnSpc>
                <a:spcPct val="100000"/>
              </a:lnSpc>
              <a:spcBef>
                <a:spcPts val="0"/>
              </a:spcBef>
              <a:spcAft>
                <a:spcPts val="600"/>
              </a:spcAft>
            </a:pPr>
            <a:r>
              <a:rPr lang="en-US" sz="1600" dirty="0"/>
              <a:t>Before the improvement: 30 days</a:t>
            </a:r>
          </a:p>
          <a:p>
            <a:pPr>
              <a:lnSpc>
                <a:spcPct val="100000"/>
              </a:lnSpc>
              <a:spcBef>
                <a:spcPts val="0"/>
              </a:spcBef>
              <a:spcAft>
                <a:spcPts val="600"/>
              </a:spcAft>
            </a:pPr>
            <a:r>
              <a:rPr lang="en-US" sz="1600" dirty="0"/>
              <a:t>After the improvement: 30 days</a:t>
            </a:r>
          </a:p>
          <a:p>
            <a:pPr marL="0" indent="0">
              <a:buNone/>
            </a:pPr>
            <a:r>
              <a:rPr lang="en-US" sz="1600" dirty="0"/>
              <a:t>With 90% confidence and margin of error 10, I would need at least 70 samples taken before the improvement and at least 27 samples taken after the improvement. Based on the calculated sample size, I was not able to collect enough sample data before the improvement due to time constraints, but I was able to collect enough sample data after the improvement. </a:t>
            </a:r>
          </a:p>
        </p:txBody>
      </p:sp>
      <p:sp>
        <p:nvSpPr>
          <p:cNvPr id="6" name="Rounded Rectangle 5">
            <a:extLst>
              <a:ext uri="{FF2B5EF4-FFF2-40B4-BE49-F238E27FC236}">
                <a16:creationId xmlns:a16="http://schemas.microsoft.com/office/drawing/2014/main" id="{28EA34AF-5897-244E-973B-D44BE7BAEC67}"/>
              </a:ext>
            </a:extLst>
          </p:cNvPr>
          <p:cNvSpPr/>
          <p:nvPr/>
        </p:nvSpPr>
        <p:spPr>
          <a:xfrm>
            <a:off x="7346197" y="945397"/>
            <a:ext cx="4386020"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 Size for Continuous Data</a:t>
            </a:r>
          </a:p>
        </p:txBody>
      </p:sp>
      <p:sp>
        <p:nvSpPr>
          <p:cNvPr id="10" name="Content Placeholder 2">
            <a:extLst>
              <a:ext uri="{FF2B5EF4-FFF2-40B4-BE49-F238E27FC236}">
                <a16:creationId xmlns:a16="http://schemas.microsoft.com/office/drawing/2014/main" id="{BB65765E-6985-D144-9421-EDFF8019E267}"/>
              </a:ext>
            </a:extLst>
          </p:cNvPr>
          <p:cNvSpPr txBox="1">
            <a:spLocks/>
          </p:cNvSpPr>
          <p:nvPr/>
        </p:nvSpPr>
        <p:spPr>
          <a:xfrm>
            <a:off x="7346197" y="1704359"/>
            <a:ext cx="4181314" cy="610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800" dirty="0"/>
              <a:t>90% Confidence: 1.65</a:t>
            </a:r>
          </a:p>
          <a:p>
            <a:pPr marL="0" indent="0">
              <a:lnSpc>
                <a:spcPct val="100000"/>
              </a:lnSpc>
              <a:spcBef>
                <a:spcPts val="0"/>
              </a:spcBef>
              <a:buNone/>
            </a:pPr>
            <a:r>
              <a:rPr lang="en-US" sz="1800" dirty="0"/>
              <a:t>Margin of Error: 10</a:t>
            </a:r>
            <a:endParaRPr lang="en-US" sz="1400" dirty="0"/>
          </a:p>
          <a:p>
            <a:pPr marL="0" indent="0">
              <a:buNone/>
            </a:pPr>
            <a:endParaRPr lang="en-US" sz="1400" dirty="0"/>
          </a:p>
        </p:txBody>
      </p:sp>
      <p:sp>
        <p:nvSpPr>
          <p:cNvPr id="8" name="Title 1">
            <a:extLst>
              <a:ext uri="{FF2B5EF4-FFF2-40B4-BE49-F238E27FC236}">
                <a16:creationId xmlns:a16="http://schemas.microsoft.com/office/drawing/2014/main" id="{E37D25B1-DF8C-1B46-BD42-2C1D48F9B651}"/>
              </a:ext>
            </a:extLst>
          </p:cNvPr>
          <p:cNvSpPr txBox="1">
            <a:spLocks/>
          </p:cNvSpPr>
          <p:nvPr/>
        </p:nvSpPr>
        <p:spPr>
          <a:xfrm>
            <a:off x="266698" y="3656898"/>
            <a:ext cx="10515600"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LEVEL OF MEASUREMENT ERROR</a:t>
            </a:r>
          </a:p>
        </p:txBody>
      </p:sp>
      <p:sp>
        <p:nvSpPr>
          <p:cNvPr id="11" name="Content Placeholder 2">
            <a:extLst>
              <a:ext uri="{FF2B5EF4-FFF2-40B4-BE49-F238E27FC236}">
                <a16:creationId xmlns:a16="http://schemas.microsoft.com/office/drawing/2014/main" id="{C7B2EE91-C628-D647-AA52-A42C33169CD9}"/>
              </a:ext>
            </a:extLst>
          </p:cNvPr>
          <p:cNvSpPr txBox="1">
            <a:spLocks/>
          </p:cNvSpPr>
          <p:nvPr/>
        </p:nvSpPr>
        <p:spPr>
          <a:xfrm>
            <a:off x="266698" y="4208386"/>
            <a:ext cx="6334285" cy="269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measurement of error is possible if I accidently included or excluded a transactions based on whether or not it met the 7 expense types being tracked for this project. After exporting Chase Bank statements, I tried doing my best to filter out bills, subscriptions, and medical expense transactions while manually sifting through the remaining transactions to code them into the 7 expense types.  </a:t>
            </a:r>
          </a:p>
          <a:p>
            <a:pPr marL="0" indent="0">
              <a:buNone/>
            </a:pPr>
            <a:r>
              <a:rPr lang="en-US" sz="1600" dirty="0"/>
              <a:t>In addition, I did my best to record in Excel any cash expenses at the end of the day, but there is a possibility that I might have forgotten a transaction or incorrectly recorded a transaction when made by cash.</a:t>
            </a:r>
          </a:p>
        </p:txBody>
      </p:sp>
      <p:sp>
        <p:nvSpPr>
          <p:cNvPr id="12" name="Rectangle 11">
            <a:extLst>
              <a:ext uri="{FF2B5EF4-FFF2-40B4-BE49-F238E27FC236}">
                <a16:creationId xmlns:a16="http://schemas.microsoft.com/office/drawing/2014/main" id="{B843B1C1-5F27-7447-A70D-02A0A3A31FDA}"/>
              </a:ext>
            </a:extLst>
          </p:cNvPr>
          <p:cNvSpPr/>
          <p:nvPr/>
        </p:nvSpPr>
        <p:spPr>
          <a:xfrm>
            <a:off x="7448550" y="5529168"/>
            <a:ext cx="4386020" cy="1077218"/>
          </a:xfrm>
          <a:prstGeom prst="rect">
            <a:avLst/>
          </a:prstGeom>
        </p:spPr>
        <p:txBody>
          <a:bodyPr wrap="square">
            <a:spAutoFit/>
          </a:bodyPr>
          <a:lstStyle/>
          <a:p>
            <a:r>
              <a:rPr lang="en-US" sz="1600" dirty="0"/>
              <a:t>Standard Deviation: 31.50</a:t>
            </a:r>
          </a:p>
          <a:p>
            <a:r>
              <a:rPr lang="en-US" sz="1600" dirty="0"/>
              <a:t>	n = ((1.65*31.50)/ 10) ^2</a:t>
            </a:r>
          </a:p>
          <a:p>
            <a:r>
              <a:rPr lang="en-US" sz="1600" dirty="0"/>
              <a:t>	  = 26.85 (rounding up to</a:t>
            </a:r>
            <a:r>
              <a:rPr lang="en-US" sz="1600" dirty="0">
                <a:solidFill>
                  <a:schemeClr val="accent5">
                    <a:lumMod val="75000"/>
                  </a:schemeClr>
                </a:solidFill>
              </a:rPr>
              <a:t> </a:t>
            </a:r>
            <a:r>
              <a:rPr lang="en-US" sz="1600" b="1" dirty="0">
                <a:solidFill>
                  <a:schemeClr val="accent5">
                    <a:lumMod val="75000"/>
                  </a:schemeClr>
                </a:solidFill>
              </a:rPr>
              <a:t>27</a:t>
            </a:r>
            <a:r>
              <a:rPr lang="en-US" sz="1600" dirty="0"/>
              <a:t>)</a:t>
            </a:r>
          </a:p>
          <a:p>
            <a:endParaRPr lang="en-US" sz="1600" dirty="0"/>
          </a:p>
        </p:txBody>
      </p:sp>
      <p:sp>
        <p:nvSpPr>
          <p:cNvPr id="13" name="Content Placeholder 2">
            <a:extLst>
              <a:ext uri="{FF2B5EF4-FFF2-40B4-BE49-F238E27FC236}">
                <a16:creationId xmlns:a16="http://schemas.microsoft.com/office/drawing/2014/main" id="{F187B88B-4325-5849-AC67-6F6D55C7B08E}"/>
              </a:ext>
            </a:extLst>
          </p:cNvPr>
          <p:cNvSpPr txBox="1">
            <a:spLocks/>
          </p:cNvSpPr>
          <p:nvPr/>
        </p:nvSpPr>
        <p:spPr>
          <a:xfrm>
            <a:off x="7448550" y="3672186"/>
            <a:ext cx="4181314" cy="1072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Standard Deviation: 50.57</a:t>
            </a:r>
          </a:p>
          <a:p>
            <a:pPr marL="0" indent="0">
              <a:buNone/>
            </a:pPr>
            <a:r>
              <a:rPr lang="en-US" sz="1600" dirty="0"/>
              <a:t>	n = ((1.65*50.57)/ 10) ^2</a:t>
            </a:r>
          </a:p>
          <a:p>
            <a:pPr marL="0" indent="0">
              <a:buNone/>
            </a:pPr>
            <a:r>
              <a:rPr lang="en-US" sz="1600" dirty="0"/>
              <a:t>	  = 69.20 (rounding up to </a:t>
            </a:r>
            <a:r>
              <a:rPr lang="en-US" sz="1600" b="1" dirty="0">
                <a:solidFill>
                  <a:schemeClr val="accent5">
                    <a:lumMod val="75000"/>
                  </a:schemeClr>
                </a:solidFill>
              </a:rPr>
              <a:t>70</a:t>
            </a:r>
            <a:r>
              <a:rPr lang="en-US" sz="1600" dirty="0"/>
              <a:t>)</a:t>
            </a:r>
          </a:p>
          <a:p>
            <a:pPr marL="0" indent="0">
              <a:buNone/>
            </a:pPr>
            <a:endParaRPr lang="en-US" sz="1600" dirty="0"/>
          </a:p>
        </p:txBody>
      </p:sp>
      <p:sp>
        <p:nvSpPr>
          <p:cNvPr id="14" name="Rounded Rectangle 13">
            <a:extLst>
              <a:ext uri="{FF2B5EF4-FFF2-40B4-BE49-F238E27FC236}">
                <a16:creationId xmlns:a16="http://schemas.microsoft.com/office/drawing/2014/main" id="{9D51B859-A8CD-2546-BC2B-803AEEAC7298}"/>
              </a:ext>
            </a:extLst>
          </p:cNvPr>
          <p:cNvSpPr/>
          <p:nvPr/>
        </p:nvSpPr>
        <p:spPr>
          <a:xfrm>
            <a:off x="7398584" y="2964066"/>
            <a:ext cx="4386020"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Before the Improvement</a:t>
            </a:r>
          </a:p>
        </p:txBody>
      </p:sp>
      <p:sp>
        <p:nvSpPr>
          <p:cNvPr id="15" name="Rounded Rectangle 14">
            <a:extLst>
              <a:ext uri="{FF2B5EF4-FFF2-40B4-BE49-F238E27FC236}">
                <a16:creationId xmlns:a16="http://schemas.microsoft.com/office/drawing/2014/main" id="{3D12E5A8-5A05-4C48-9B52-EAB9AA02FF93}"/>
              </a:ext>
            </a:extLst>
          </p:cNvPr>
          <p:cNvSpPr/>
          <p:nvPr/>
        </p:nvSpPr>
        <p:spPr>
          <a:xfrm>
            <a:off x="7398584" y="4836941"/>
            <a:ext cx="4386020" cy="60443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After the Improvement</a:t>
            </a:r>
          </a:p>
        </p:txBody>
      </p:sp>
      <p:pic>
        <p:nvPicPr>
          <p:cNvPr id="22" name="Picture 21">
            <a:extLst>
              <a:ext uri="{FF2B5EF4-FFF2-40B4-BE49-F238E27FC236}">
                <a16:creationId xmlns:a16="http://schemas.microsoft.com/office/drawing/2014/main" id="{BF6F5B3B-C27F-F645-86AC-A203BC77AE8F}"/>
              </a:ext>
            </a:extLst>
          </p:cNvPr>
          <p:cNvPicPr>
            <a:picLocks noChangeAspect="1"/>
          </p:cNvPicPr>
          <p:nvPr/>
        </p:nvPicPr>
        <p:blipFill>
          <a:blip r:embed="rId3"/>
          <a:stretch>
            <a:fillRect/>
          </a:stretch>
        </p:blipFill>
        <p:spPr>
          <a:xfrm>
            <a:off x="9914356" y="1755158"/>
            <a:ext cx="1282700" cy="749300"/>
          </a:xfrm>
          <a:prstGeom prst="rect">
            <a:avLst/>
          </a:prstGeom>
        </p:spPr>
      </p:pic>
    </p:spTree>
    <p:extLst>
      <p:ext uri="{BB962C8B-B14F-4D97-AF65-F5344CB8AC3E}">
        <p14:creationId xmlns:p14="http://schemas.microsoft.com/office/powerpoint/2010/main" val="3838613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4E0079-9A32-7945-8A74-DF7FD259EB12}"/>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Current Process: Pareto Chart</a:t>
            </a:r>
          </a:p>
        </p:txBody>
      </p:sp>
      <p:sp>
        <p:nvSpPr>
          <p:cNvPr id="8" name="Content Placeholder 2">
            <a:extLst>
              <a:ext uri="{FF2B5EF4-FFF2-40B4-BE49-F238E27FC236}">
                <a16:creationId xmlns:a16="http://schemas.microsoft.com/office/drawing/2014/main" id="{FF310123-FA4E-1641-9921-1101D76D7ADD}"/>
              </a:ext>
            </a:extLst>
          </p:cNvPr>
          <p:cNvSpPr txBox="1">
            <a:spLocks/>
          </p:cNvSpPr>
          <p:nvPr/>
        </p:nvSpPr>
        <p:spPr>
          <a:xfrm>
            <a:off x="266700" y="1448466"/>
            <a:ext cx="4671060" cy="115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 Pareto Chart was utilized to determine the spending activities on which I have spent most dollars and to identify the spending activities on which I have spent the most time before the process improvement.</a:t>
            </a:r>
          </a:p>
        </p:txBody>
      </p:sp>
      <p:sp>
        <p:nvSpPr>
          <p:cNvPr id="9" name="Title 1">
            <a:extLst>
              <a:ext uri="{FF2B5EF4-FFF2-40B4-BE49-F238E27FC236}">
                <a16:creationId xmlns:a16="http://schemas.microsoft.com/office/drawing/2014/main" id="{60E16D24-54F1-0249-BBDA-6CB76A1DB7BD}"/>
              </a:ext>
            </a:extLst>
          </p:cNvPr>
          <p:cNvSpPr>
            <a:spLocks noGrp="1"/>
          </p:cNvSpPr>
          <p:nvPr>
            <p:ph type="title"/>
          </p:nvPr>
        </p:nvSpPr>
        <p:spPr>
          <a:xfrm>
            <a:off x="266700" y="82724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12" name="Title 1">
            <a:extLst>
              <a:ext uri="{FF2B5EF4-FFF2-40B4-BE49-F238E27FC236}">
                <a16:creationId xmlns:a16="http://schemas.microsoft.com/office/drawing/2014/main" id="{93601967-A998-BF4F-A07D-AD0204F4AF49}"/>
              </a:ext>
            </a:extLst>
          </p:cNvPr>
          <p:cNvSpPr txBox="1">
            <a:spLocks/>
          </p:cNvSpPr>
          <p:nvPr/>
        </p:nvSpPr>
        <p:spPr>
          <a:xfrm>
            <a:off x="266700" y="2574905"/>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sp>
        <p:nvSpPr>
          <p:cNvPr id="10" name="Content Placeholder 2">
            <a:extLst>
              <a:ext uri="{FF2B5EF4-FFF2-40B4-BE49-F238E27FC236}">
                <a16:creationId xmlns:a16="http://schemas.microsoft.com/office/drawing/2014/main" id="{CBCF9F93-1B0A-3241-9ACA-8E1972048588}"/>
              </a:ext>
            </a:extLst>
          </p:cNvPr>
          <p:cNvSpPr txBox="1">
            <a:spLocks/>
          </p:cNvSpPr>
          <p:nvPr/>
        </p:nvSpPr>
        <p:spPr>
          <a:xfrm>
            <a:off x="266700" y="3192087"/>
            <a:ext cx="4671060" cy="3581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chart above shows the top three activities where I spend the most dollars, which are </a:t>
            </a:r>
            <a:r>
              <a:rPr lang="en-US" sz="1600" b="1" dirty="0"/>
              <a:t>Shopping for Event</a:t>
            </a:r>
            <a:r>
              <a:rPr lang="en-US" sz="1600" dirty="0"/>
              <a:t>, </a:t>
            </a:r>
            <a:r>
              <a:rPr lang="en-US" sz="1600" b="1" dirty="0"/>
              <a:t>Snack Runs</a:t>
            </a:r>
            <a:r>
              <a:rPr lang="en-US" sz="1600" dirty="0"/>
              <a:t>, and </a:t>
            </a:r>
            <a:r>
              <a:rPr lang="en-US" sz="1600" b="1" dirty="0"/>
              <a:t>Socializing</a:t>
            </a:r>
            <a:r>
              <a:rPr lang="en-US" sz="1600" dirty="0"/>
              <a:t>. In addition, these three activities make up about 80% of my total spending dollars with my current process. </a:t>
            </a:r>
          </a:p>
          <a:p>
            <a:pPr marL="0" indent="0">
              <a:buFont typeface="Arial" panose="020B0604020202020204" pitchFamily="34" charset="0"/>
              <a:buNone/>
            </a:pPr>
            <a:r>
              <a:rPr lang="en-US" sz="1600" dirty="0"/>
              <a:t>The bottom chart shows the top three activities where I spend the most time, which are also </a:t>
            </a:r>
            <a:r>
              <a:rPr lang="en-US" sz="1600" b="1" dirty="0"/>
              <a:t>Socializing</a:t>
            </a:r>
            <a:r>
              <a:rPr lang="en-US" sz="1600" dirty="0"/>
              <a:t>, </a:t>
            </a:r>
            <a:r>
              <a:rPr lang="en-US" sz="1600" b="1" dirty="0"/>
              <a:t>Shopping for Event</a:t>
            </a:r>
            <a:r>
              <a:rPr lang="en-US" sz="1600" dirty="0"/>
              <a:t>, and </a:t>
            </a:r>
            <a:r>
              <a:rPr lang="en-US" sz="1600" b="1" dirty="0"/>
              <a:t>Snack Runs</a:t>
            </a:r>
            <a:r>
              <a:rPr lang="en-US" sz="1600" dirty="0"/>
              <a:t>. These three activities make up about 90% of the my time spent on activities related to spending money.</a:t>
            </a:r>
          </a:p>
          <a:p>
            <a:pPr marL="0" indent="0">
              <a:buFont typeface="Arial" panose="020B0604020202020204" pitchFamily="34" charset="0"/>
              <a:buNone/>
            </a:pPr>
            <a:r>
              <a:rPr lang="en-US" sz="1600" dirty="0"/>
              <a:t>When reviewing to change my process for improvement, I should focus on these three high spending activities in order to reduce my daily spending. </a:t>
            </a:r>
          </a:p>
        </p:txBody>
      </p:sp>
      <p:pic>
        <p:nvPicPr>
          <p:cNvPr id="4" name="Picture 3">
            <a:extLst>
              <a:ext uri="{FF2B5EF4-FFF2-40B4-BE49-F238E27FC236}">
                <a16:creationId xmlns:a16="http://schemas.microsoft.com/office/drawing/2014/main" id="{386C2384-5995-3945-BF1C-31C130EA532B}"/>
              </a:ext>
            </a:extLst>
          </p:cNvPr>
          <p:cNvPicPr>
            <a:picLocks noChangeAspect="1"/>
          </p:cNvPicPr>
          <p:nvPr/>
        </p:nvPicPr>
        <p:blipFill>
          <a:blip r:embed="rId3"/>
          <a:stretch>
            <a:fillRect/>
          </a:stretch>
        </p:blipFill>
        <p:spPr>
          <a:xfrm>
            <a:off x="6065204" y="3916907"/>
            <a:ext cx="5865498" cy="2867577"/>
          </a:xfrm>
          <a:prstGeom prst="rect">
            <a:avLst/>
          </a:prstGeom>
        </p:spPr>
      </p:pic>
      <p:pic>
        <p:nvPicPr>
          <p:cNvPr id="7" name="Picture 6">
            <a:extLst>
              <a:ext uri="{FF2B5EF4-FFF2-40B4-BE49-F238E27FC236}">
                <a16:creationId xmlns:a16="http://schemas.microsoft.com/office/drawing/2014/main" id="{A0090DD0-08BD-F24A-8605-51005C32465E}"/>
              </a:ext>
            </a:extLst>
          </p:cNvPr>
          <p:cNvPicPr>
            <a:picLocks noChangeAspect="1"/>
          </p:cNvPicPr>
          <p:nvPr/>
        </p:nvPicPr>
        <p:blipFill>
          <a:blip r:embed="rId4"/>
          <a:stretch>
            <a:fillRect/>
          </a:stretch>
        </p:blipFill>
        <p:spPr>
          <a:xfrm>
            <a:off x="6065204" y="820710"/>
            <a:ext cx="5865498" cy="3047012"/>
          </a:xfrm>
          <a:prstGeom prst="rect">
            <a:avLst/>
          </a:prstGeom>
        </p:spPr>
      </p:pic>
      <p:sp>
        <p:nvSpPr>
          <p:cNvPr id="13" name="Alternate Process 12">
            <a:extLst>
              <a:ext uri="{FF2B5EF4-FFF2-40B4-BE49-F238E27FC236}">
                <a16:creationId xmlns:a16="http://schemas.microsoft.com/office/drawing/2014/main" id="{3062EB64-CA62-EF4B-A822-C9C8DA2EDE31}"/>
              </a:ext>
            </a:extLst>
          </p:cNvPr>
          <p:cNvSpPr/>
          <p:nvPr/>
        </p:nvSpPr>
        <p:spPr>
          <a:xfrm>
            <a:off x="6363478" y="3676261"/>
            <a:ext cx="2332653" cy="191461"/>
          </a:xfrm>
          <a:prstGeom prst="flowChartAlternateProcess">
            <a:avLst/>
          </a:prstGeom>
          <a:solidFill>
            <a:srgbClr val="F0FC4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lternate Process 13">
            <a:extLst>
              <a:ext uri="{FF2B5EF4-FFF2-40B4-BE49-F238E27FC236}">
                <a16:creationId xmlns:a16="http://schemas.microsoft.com/office/drawing/2014/main" id="{F553F33D-5BAB-D248-95DC-E7079FB40A67}"/>
              </a:ext>
            </a:extLst>
          </p:cNvPr>
          <p:cNvSpPr/>
          <p:nvPr/>
        </p:nvSpPr>
        <p:spPr>
          <a:xfrm>
            <a:off x="6363478" y="6582396"/>
            <a:ext cx="2332653" cy="191461"/>
          </a:xfrm>
          <a:prstGeom prst="flowChartAlternateProcess">
            <a:avLst/>
          </a:prstGeom>
          <a:solidFill>
            <a:srgbClr val="F0FC4B">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8803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4E0079-9A32-7945-8A74-DF7FD259EB12}"/>
              </a:ext>
            </a:extLst>
          </p:cNvPr>
          <p:cNvSpPr txBox="1">
            <a:spLocks/>
          </p:cNvSpPr>
          <p:nvPr/>
        </p:nvSpPr>
        <p:spPr>
          <a:xfrm>
            <a:off x="0" y="0"/>
            <a:ext cx="12192000" cy="771525"/>
          </a:xfrm>
          <a:prstGeom prst="rect">
            <a:avLst/>
          </a:prstGeom>
          <a:solidFill>
            <a:schemeClr val="accent1">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mn-lt"/>
              </a:rPr>
              <a:t>Correlation</a:t>
            </a:r>
          </a:p>
        </p:txBody>
      </p:sp>
      <p:sp>
        <p:nvSpPr>
          <p:cNvPr id="8" name="Content Placeholder 2">
            <a:extLst>
              <a:ext uri="{FF2B5EF4-FFF2-40B4-BE49-F238E27FC236}">
                <a16:creationId xmlns:a16="http://schemas.microsoft.com/office/drawing/2014/main" id="{FF310123-FA4E-1641-9921-1101D76D7ADD}"/>
              </a:ext>
            </a:extLst>
          </p:cNvPr>
          <p:cNvSpPr txBox="1">
            <a:spLocks/>
          </p:cNvSpPr>
          <p:nvPr/>
        </p:nvSpPr>
        <p:spPr>
          <a:xfrm>
            <a:off x="133350" y="1422472"/>
            <a:ext cx="11667797" cy="11586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 Correlation matrix was utilized to determine if there is a correlation in dollars spent and time spent on each respective spending activity before the process improvement.</a:t>
            </a:r>
          </a:p>
        </p:txBody>
      </p:sp>
      <p:sp>
        <p:nvSpPr>
          <p:cNvPr id="9" name="Title 1">
            <a:extLst>
              <a:ext uri="{FF2B5EF4-FFF2-40B4-BE49-F238E27FC236}">
                <a16:creationId xmlns:a16="http://schemas.microsoft.com/office/drawing/2014/main" id="{60E16D24-54F1-0249-BBDA-6CB76A1DB7BD}"/>
              </a:ext>
            </a:extLst>
          </p:cNvPr>
          <p:cNvSpPr>
            <a:spLocks noGrp="1"/>
          </p:cNvSpPr>
          <p:nvPr>
            <p:ph type="title"/>
          </p:nvPr>
        </p:nvSpPr>
        <p:spPr>
          <a:xfrm>
            <a:off x="133350" y="820124"/>
            <a:ext cx="10515600" cy="653447"/>
          </a:xfrm>
        </p:spPr>
        <p:txBody>
          <a:bodyPr>
            <a:normAutofit/>
          </a:bodyPr>
          <a:lstStyle/>
          <a:p>
            <a:r>
              <a:rPr lang="en-US" sz="2000" b="1" u="sng" dirty="0">
                <a:latin typeface="Franklin Gothic Medium" panose="020B0603020102020204" pitchFamily="34" charset="0"/>
                <a:cs typeface="Arial" panose="020B0604020202020204" pitchFamily="34" charset="0"/>
              </a:rPr>
              <a:t>WHY</a:t>
            </a:r>
          </a:p>
        </p:txBody>
      </p:sp>
      <p:sp>
        <p:nvSpPr>
          <p:cNvPr id="12" name="Title 1">
            <a:extLst>
              <a:ext uri="{FF2B5EF4-FFF2-40B4-BE49-F238E27FC236}">
                <a16:creationId xmlns:a16="http://schemas.microsoft.com/office/drawing/2014/main" id="{93601967-A998-BF4F-A07D-AD0204F4AF49}"/>
              </a:ext>
            </a:extLst>
          </p:cNvPr>
          <p:cNvSpPr txBox="1">
            <a:spLocks/>
          </p:cNvSpPr>
          <p:nvPr/>
        </p:nvSpPr>
        <p:spPr>
          <a:xfrm>
            <a:off x="133350" y="1899256"/>
            <a:ext cx="5514168" cy="6534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Franklin Gothic Medium" panose="020B0603020102020204" pitchFamily="34" charset="0"/>
                <a:cs typeface="Arial" panose="020B0604020202020204" pitchFamily="34" charset="0"/>
              </a:rPr>
              <a:t>RESULT</a:t>
            </a:r>
          </a:p>
        </p:txBody>
      </p:sp>
      <p:sp>
        <p:nvSpPr>
          <p:cNvPr id="10" name="Content Placeholder 2">
            <a:extLst>
              <a:ext uri="{FF2B5EF4-FFF2-40B4-BE49-F238E27FC236}">
                <a16:creationId xmlns:a16="http://schemas.microsoft.com/office/drawing/2014/main" id="{CBCF9F93-1B0A-3241-9ACA-8E1972048588}"/>
              </a:ext>
            </a:extLst>
          </p:cNvPr>
          <p:cNvSpPr txBox="1">
            <a:spLocks/>
          </p:cNvSpPr>
          <p:nvPr/>
        </p:nvSpPr>
        <p:spPr>
          <a:xfrm>
            <a:off x="133350" y="2493390"/>
            <a:ext cx="11925300" cy="744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matrix shows a positive correction exists between the dollars spent and time spent for Shopping for Event, Socializing, Snack Runs, Self Gifting, Meals, Gas, and Groceries. Based on this and practical understanding of my spending habits, it appears that the more time I spend on a spending activity that the more money I tend to spend. </a:t>
            </a:r>
          </a:p>
        </p:txBody>
      </p:sp>
      <p:pic>
        <p:nvPicPr>
          <p:cNvPr id="2" name="Picture 1">
            <a:extLst>
              <a:ext uri="{FF2B5EF4-FFF2-40B4-BE49-F238E27FC236}">
                <a16:creationId xmlns:a16="http://schemas.microsoft.com/office/drawing/2014/main" id="{09B639DA-29AF-B643-95F1-882FE29FAF59}"/>
              </a:ext>
            </a:extLst>
          </p:cNvPr>
          <p:cNvPicPr>
            <a:picLocks noChangeAspect="1"/>
          </p:cNvPicPr>
          <p:nvPr/>
        </p:nvPicPr>
        <p:blipFill>
          <a:blip r:embed="rId3"/>
          <a:stretch>
            <a:fillRect/>
          </a:stretch>
        </p:blipFill>
        <p:spPr>
          <a:xfrm>
            <a:off x="133350" y="3465617"/>
            <a:ext cx="11925300" cy="3361350"/>
          </a:xfrm>
          <a:prstGeom prst="rect">
            <a:avLst/>
          </a:prstGeom>
        </p:spPr>
      </p:pic>
    </p:spTree>
    <p:extLst>
      <p:ext uri="{BB962C8B-B14F-4D97-AF65-F5344CB8AC3E}">
        <p14:creationId xmlns:p14="http://schemas.microsoft.com/office/powerpoint/2010/main" val="1111931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9684</TotalTime>
  <Words>4205</Words>
  <Application>Microsoft Macintosh PowerPoint</Application>
  <PresentationFormat>Widescreen</PresentationFormat>
  <Paragraphs>367</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Cambria Math</vt:lpstr>
      <vt:lpstr>Franklin Gothic Medium</vt:lpstr>
      <vt:lpstr>Wingdings</vt:lpstr>
      <vt:lpstr>Office Theme</vt:lpstr>
      <vt:lpstr>PowerPoint Presentation</vt:lpstr>
      <vt:lpstr>Executive Summary: Reduce Daily Spending Project</vt:lpstr>
      <vt:lpstr>PowerPoint Presentation</vt:lpstr>
      <vt:lpstr>Data Measurement Plan</vt:lpstr>
      <vt:lpstr>Data Collection Method</vt:lpstr>
      <vt:lpstr>GOAL</vt:lpstr>
      <vt:lpstr>SAMPLE SIZE</vt:lpstr>
      <vt:lpstr>WHY</vt:lpstr>
      <vt:lpstr>WHY</vt:lpstr>
      <vt:lpstr>WHY</vt:lpstr>
      <vt:lpstr>WHY</vt:lpstr>
      <vt:lpstr>PowerPoint Presentation</vt:lpstr>
      <vt:lpstr>PowerPoint Presentation</vt:lpstr>
      <vt:lpstr>PowerPoint Presentation</vt:lpstr>
      <vt:lpstr>PowerPoint Presentation</vt:lpstr>
      <vt:lpstr>WHY</vt:lpstr>
      <vt:lpstr>WHY</vt:lpstr>
      <vt:lpstr>WHY</vt:lpstr>
      <vt:lpstr>PURPOSE</vt:lpstr>
      <vt:lpstr>RESULTS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Cindy Khuu</dc:creator>
  <cp:lastModifiedBy>Cindy Khuu</cp:lastModifiedBy>
  <cp:revision>247</cp:revision>
  <dcterms:created xsi:type="dcterms:W3CDTF">2018-06-10T19:27:25Z</dcterms:created>
  <dcterms:modified xsi:type="dcterms:W3CDTF">2018-06-21T18:42:06Z</dcterms:modified>
</cp:coreProperties>
</file>